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9"/>
  </p:notesMasterIdLst>
  <p:handoutMasterIdLst>
    <p:handoutMasterId r:id="rId40"/>
  </p:handoutMasterIdLst>
  <p:sldIdLst>
    <p:sldId id="261" r:id="rId2"/>
    <p:sldId id="293" r:id="rId3"/>
    <p:sldId id="295" r:id="rId4"/>
    <p:sldId id="296" r:id="rId5"/>
    <p:sldId id="297" r:id="rId6"/>
    <p:sldId id="298" r:id="rId7"/>
    <p:sldId id="299" r:id="rId8"/>
    <p:sldId id="262" r:id="rId9"/>
    <p:sldId id="263" r:id="rId10"/>
    <p:sldId id="264" r:id="rId11"/>
    <p:sldId id="265" r:id="rId12"/>
    <p:sldId id="321" r:id="rId13"/>
    <p:sldId id="319" r:id="rId14"/>
    <p:sldId id="320" r:id="rId15"/>
    <p:sldId id="268" r:id="rId16"/>
    <p:sldId id="269" r:id="rId17"/>
    <p:sldId id="270" r:id="rId18"/>
    <p:sldId id="271" r:id="rId19"/>
    <p:sldId id="272" r:id="rId20"/>
    <p:sldId id="273" r:id="rId21"/>
    <p:sldId id="331" r:id="rId22"/>
    <p:sldId id="276" r:id="rId23"/>
    <p:sldId id="277" r:id="rId24"/>
    <p:sldId id="278" r:id="rId25"/>
    <p:sldId id="279" r:id="rId26"/>
    <p:sldId id="280" r:id="rId27"/>
    <p:sldId id="281" r:id="rId28"/>
    <p:sldId id="328" r:id="rId29"/>
    <p:sldId id="282" r:id="rId30"/>
    <p:sldId id="283" r:id="rId31"/>
    <p:sldId id="284" r:id="rId32"/>
    <p:sldId id="285" r:id="rId33"/>
    <p:sldId id="286" r:id="rId34"/>
    <p:sldId id="287" r:id="rId35"/>
    <p:sldId id="288" r:id="rId36"/>
    <p:sldId id="290" r:id="rId37"/>
    <p:sldId id="332" r:id="rId38"/>
  </p:sldIdLst>
  <p:sldSz cx="9144000" cy="6858000" type="screen4x3"/>
  <p:notesSz cx="9313863" cy="6858000"/>
  <p:defaultTextStyle>
    <a:defPPr>
      <a:defRPr lang="en-US"/>
    </a:defPPr>
    <a:lvl1pPr algn="ctr" rtl="0" fontAlgn="base">
      <a:spcBef>
        <a:spcPct val="0"/>
      </a:spcBef>
      <a:spcAft>
        <a:spcPct val="0"/>
      </a:spcAft>
      <a:defRPr kern="1200">
        <a:solidFill>
          <a:schemeClr val="tx1"/>
        </a:solidFill>
        <a:latin typeface="Verdana" pitchFamily="34" charset="0"/>
        <a:ea typeface="+mn-ea"/>
        <a:cs typeface="Arial" charset="0"/>
      </a:defRPr>
    </a:lvl1pPr>
    <a:lvl2pPr marL="454025" indent="1588" algn="ctr" rtl="0" fontAlgn="base">
      <a:spcBef>
        <a:spcPct val="0"/>
      </a:spcBef>
      <a:spcAft>
        <a:spcPct val="0"/>
      </a:spcAft>
      <a:defRPr kern="1200">
        <a:solidFill>
          <a:schemeClr val="tx1"/>
        </a:solidFill>
        <a:latin typeface="Verdana" pitchFamily="34" charset="0"/>
        <a:ea typeface="+mn-ea"/>
        <a:cs typeface="Arial" charset="0"/>
      </a:defRPr>
    </a:lvl2pPr>
    <a:lvl3pPr marL="911225" indent="1588" algn="ctr" rtl="0" fontAlgn="base">
      <a:spcBef>
        <a:spcPct val="0"/>
      </a:spcBef>
      <a:spcAft>
        <a:spcPct val="0"/>
      </a:spcAft>
      <a:defRPr kern="1200">
        <a:solidFill>
          <a:schemeClr val="tx1"/>
        </a:solidFill>
        <a:latin typeface="Verdana" pitchFamily="34" charset="0"/>
        <a:ea typeface="+mn-ea"/>
        <a:cs typeface="Arial" charset="0"/>
      </a:defRPr>
    </a:lvl3pPr>
    <a:lvl4pPr marL="1368425" indent="1588" algn="ctr" rtl="0" fontAlgn="base">
      <a:spcBef>
        <a:spcPct val="0"/>
      </a:spcBef>
      <a:spcAft>
        <a:spcPct val="0"/>
      </a:spcAft>
      <a:defRPr kern="1200">
        <a:solidFill>
          <a:schemeClr val="tx1"/>
        </a:solidFill>
        <a:latin typeface="Verdana" pitchFamily="34" charset="0"/>
        <a:ea typeface="+mn-ea"/>
        <a:cs typeface="Arial" charset="0"/>
      </a:defRPr>
    </a:lvl4pPr>
    <a:lvl5pPr marL="1825625" indent="1588" algn="ctr" rtl="0" fontAlgn="base">
      <a:spcBef>
        <a:spcPct val="0"/>
      </a:spcBef>
      <a:spcAft>
        <a:spcPct val="0"/>
      </a:spcAft>
      <a:defRPr kern="1200">
        <a:solidFill>
          <a:schemeClr val="tx1"/>
        </a:solidFill>
        <a:latin typeface="Verdana" pitchFamily="34" charset="0"/>
        <a:ea typeface="+mn-ea"/>
        <a:cs typeface="Arial" charset="0"/>
      </a:defRPr>
    </a:lvl5pPr>
    <a:lvl6pPr marL="2286000" algn="l" defTabSz="914400" rtl="0" eaLnBrk="1" latinLnBrk="0" hangingPunct="1">
      <a:defRPr kern="1200">
        <a:solidFill>
          <a:schemeClr val="tx1"/>
        </a:solidFill>
        <a:latin typeface="Verdana" pitchFamily="34" charset="0"/>
        <a:ea typeface="+mn-ea"/>
        <a:cs typeface="Arial" charset="0"/>
      </a:defRPr>
    </a:lvl6pPr>
    <a:lvl7pPr marL="2743200" algn="l" defTabSz="914400" rtl="0" eaLnBrk="1" latinLnBrk="0" hangingPunct="1">
      <a:defRPr kern="1200">
        <a:solidFill>
          <a:schemeClr val="tx1"/>
        </a:solidFill>
        <a:latin typeface="Verdana" pitchFamily="34" charset="0"/>
        <a:ea typeface="+mn-ea"/>
        <a:cs typeface="Arial" charset="0"/>
      </a:defRPr>
    </a:lvl7pPr>
    <a:lvl8pPr marL="3200400" algn="l" defTabSz="914400" rtl="0" eaLnBrk="1" latinLnBrk="0" hangingPunct="1">
      <a:defRPr kern="1200">
        <a:solidFill>
          <a:schemeClr val="tx1"/>
        </a:solidFill>
        <a:latin typeface="Verdana" pitchFamily="34" charset="0"/>
        <a:ea typeface="+mn-ea"/>
        <a:cs typeface="Arial" charset="0"/>
      </a:defRPr>
    </a:lvl8pPr>
    <a:lvl9pPr marL="3657600" algn="l" defTabSz="914400" rtl="0" eaLnBrk="1" latinLnBrk="0" hangingPunct="1">
      <a:defRPr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a:srgbClr val="0000FF"/>
    <a:srgbClr val="CCECFF"/>
    <a:srgbClr val="99CCFF"/>
    <a:srgbClr val="FEC012"/>
    <a:srgbClr val="FF0000"/>
    <a:srgbClr val="03A9F3"/>
    <a:srgbClr val="FF99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7" autoAdjust="0"/>
    <p:restoredTop sz="89709" autoAdjust="0"/>
  </p:normalViewPr>
  <p:slideViewPr>
    <p:cSldViewPr snapToGrid="0" snapToObjects="1">
      <p:cViewPr>
        <p:scale>
          <a:sx n="75" d="100"/>
          <a:sy n="75" d="100"/>
        </p:scale>
        <p:origin x="-930" y="-58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248"/>
    </p:cViewPr>
  </p:sorterViewPr>
  <p:notesViewPr>
    <p:cSldViewPr snapToGrid="0" snapToObjects="1">
      <p:cViewPr varScale="1">
        <p:scale>
          <a:sx n="111" d="100"/>
          <a:sy n="111" d="100"/>
        </p:scale>
        <p:origin x="-522" y="-90"/>
      </p:cViewPr>
      <p:guideLst>
        <p:guide orient="horz" pos="2160"/>
        <p:guide pos="2934"/>
      </p:guideLst>
    </p:cSldViewPr>
  </p:notesViewPr>
  <p:gridSpacing cx="39327138" cy="3932713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35425" cy="3429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5275263" y="0"/>
            <a:ext cx="4037012" cy="342900"/>
          </a:xfrm>
          <a:prstGeom prst="rect">
            <a:avLst/>
          </a:prstGeom>
        </p:spPr>
        <p:txBody>
          <a:bodyPr vert="horz" lIns="91440" tIns="45720" rIns="91440" bIns="45720" rtlCol="0"/>
          <a:lstStyle>
            <a:lvl1pPr algn="r">
              <a:defRPr sz="1200"/>
            </a:lvl1pPr>
          </a:lstStyle>
          <a:p>
            <a:pPr>
              <a:defRPr/>
            </a:pPr>
            <a:fld id="{66BF5B39-BB57-4A9E-885B-63D2F735BDDD}" type="datetimeFigureOut">
              <a:rPr lang="en-US"/>
              <a:pPr>
                <a:defRPr/>
              </a:pPr>
              <a:t>9/1/2011</a:t>
            </a:fld>
            <a:endParaRPr lang="en-US"/>
          </a:p>
        </p:txBody>
      </p:sp>
      <p:sp>
        <p:nvSpPr>
          <p:cNvPr id="4" name="Footer Placeholder 3"/>
          <p:cNvSpPr>
            <a:spLocks noGrp="1"/>
          </p:cNvSpPr>
          <p:nvPr>
            <p:ph type="ftr" sz="quarter" idx="2"/>
          </p:nvPr>
        </p:nvSpPr>
        <p:spPr>
          <a:xfrm>
            <a:off x="0" y="6515100"/>
            <a:ext cx="4035425" cy="341313"/>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5275263" y="6515100"/>
            <a:ext cx="4037012" cy="341313"/>
          </a:xfrm>
          <a:prstGeom prst="rect">
            <a:avLst/>
          </a:prstGeom>
        </p:spPr>
        <p:txBody>
          <a:bodyPr vert="horz" lIns="91440" tIns="45720" rIns="91440" bIns="45720" rtlCol="0" anchor="b"/>
          <a:lstStyle>
            <a:lvl1pPr algn="r">
              <a:defRPr sz="1200"/>
            </a:lvl1pPr>
          </a:lstStyle>
          <a:p>
            <a:pPr>
              <a:defRPr/>
            </a:pPr>
            <a:fld id="{890CEB6D-B39E-447A-9DF9-E27C08322442}"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035425"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28675" name="Rectangle 3"/>
          <p:cNvSpPr>
            <a:spLocks noGrp="1" noChangeArrowheads="1"/>
          </p:cNvSpPr>
          <p:nvPr>
            <p:ph type="dt" idx="1"/>
          </p:nvPr>
        </p:nvSpPr>
        <p:spPr bwMode="auto">
          <a:xfrm>
            <a:off x="5275263" y="0"/>
            <a:ext cx="4037012"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51204" name="Rectangle 4"/>
          <p:cNvSpPr>
            <a:spLocks noRot="1" noChangeArrowheads="1" noTextEdit="1"/>
          </p:cNvSpPr>
          <p:nvPr>
            <p:ph type="sldImg" idx="2"/>
          </p:nvPr>
        </p:nvSpPr>
        <p:spPr bwMode="auto">
          <a:xfrm>
            <a:off x="2944813" y="514350"/>
            <a:ext cx="3427412" cy="2571750"/>
          </a:xfrm>
          <a:prstGeom prst="rect">
            <a:avLst/>
          </a:prstGeom>
          <a:noFill/>
          <a:ln w="9525">
            <a:solidFill>
              <a:srgbClr val="000000"/>
            </a:solidFill>
            <a:miter lim="800000"/>
            <a:headEnd/>
            <a:tailEnd/>
          </a:ln>
        </p:spPr>
      </p:sp>
      <p:sp>
        <p:nvSpPr>
          <p:cNvPr id="28677" name="Rectangle 5"/>
          <p:cNvSpPr>
            <a:spLocks noGrp="1" noChangeArrowheads="1"/>
          </p:cNvSpPr>
          <p:nvPr>
            <p:ph type="body" sz="quarter" idx="3"/>
          </p:nvPr>
        </p:nvSpPr>
        <p:spPr bwMode="auto">
          <a:xfrm>
            <a:off x="931863" y="3257550"/>
            <a:ext cx="7450137" cy="3086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8678" name="Rectangle 6"/>
          <p:cNvSpPr>
            <a:spLocks noGrp="1" noChangeArrowheads="1"/>
          </p:cNvSpPr>
          <p:nvPr>
            <p:ph type="ftr" sz="quarter" idx="4"/>
          </p:nvPr>
        </p:nvSpPr>
        <p:spPr bwMode="auto">
          <a:xfrm>
            <a:off x="0" y="6515100"/>
            <a:ext cx="4035425" cy="3413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28679" name="Rectangle 7"/>
          <p:cNvSpPr>
            <a:spLocks noGrp="1" noChangeArrowheads="1"/>
          </p:cNvSpPr>
          <p:nvPr>
            <p:ph type="sldNum" sz="quarter" idx="5"/>
          </p:nvPr>
        </p:nvSpPr>
        <p:spPr bwMode="auto">
          <a:xfrm>
            <a:off x="5275263" y="6515100"/>
            <a:ext cx="4037012" cy="3413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078136BE-9538-4BFD-B85E-EA0AE21B86E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911225" rtl="0" eaLnBrk="0" fontAlgn="base" hangingPunct="0">
      <a:spcBef>
        <a:spcPct val="30000"/>
      </a:spcBef>
      <a:spcAft>
        <a:spcPct val="0"/>
      </a:spcAft>
      <a:defRPr sz="1200" kern="1200">
        <a:solidFill>
          <a:schemeClr val="tx1"/>
        </a:solidFill>
        <a:latin typeface="Arial" charset="0"/>
        <a:ea typeface="+mn-ea"/>
        <a:cs typeface="Arial" charset="0"/>
      </a:defRPr>
    </a:lvl1pPr>
    <a:lvl2pPr marL="454025" algn="l" defTabSz="911225" rtl="0" eaLnBrk="0" fontAlgn="base" hangingPunct="0">
      <a:spcBef>
        <a:spcPct val="30000"/>
      </a:spcBef>
      <a:spcAft>
        <a:spcPct val="0"/>
      </a:spcAft>
      <a:defRPr sz="1200" kern="1200">
        <a:solidFill>
          <a:schemeClr val="tx1"/>
        </a:solidFill>
        <a:latin typeface="Arial" charset="0"/>
        <a:ea typeface="+mn-ea"/>
        <a:cs typeface="Arial" charset="0"/>
      </a:defRPr>
    </a:lvl2pPr>
    <a:lvl3pPr marL="911225" algn="l" defTabSz="911225" rtl="0" eaLnBrk="0" fontAlgn="base" hangingPunct="0">
      <a:spcBef>
        <a:spcPct val="30000"/>
      </a:spcBef>
      <a:spcAft>
        <a:spcPct val="0"/>
      </a:spcAft>
      <a:defRPr sz="1200" kern="1200">
        <a:solidFill>
          <a:schemeClr val="tx1"/>
        </a:solidFill>
        <a:latin typeface="Arial" charset="0"/>
        <a:ea typeface="+mn-ea"/>
        <a:cs typeface="Arial" charset="0"/>
      </a:defRPr>
    </a:lvl3pPr>
    <a:lvl4pPr marL="1368425" algn="l" defTabSz="911225" rtl="0" eaLnBrk="0" fontAlgn="base" hangingPunct="0">
      <a:spcBef>
        <a:spcPct val="30000"/>
      </a:spcBef>
      <a:spcAft>
        <a:spcPct val="0"/>
      </a:spcAft>
      <a:defRPr sz="1200" kern="1200">
        <a:solidFill>
          <a:schemeClr val="tx1"/>
        </a:solidFill>
        <a:latin typeface="Arial" charset="0"/>
        <a:ea typeface="+mn-ea"/>
        <a:cs typeface="Arial" charset="0"/>
      </a:defRPr>
    </a:lvl4pPr>
    <a:lvl5pPr marL="1825625" algn="l" defTabSz="911225" rtl="0" eaLnBrk="0" fontAlgn="base" hangingPunct="0">
      <a:spcBef>
        <a:spcPct val="30000"/>
      </a:spcBef>
      <a:spcAft>
        <a:spcPct val="0"/>
      </a:spcAft>
      <a:defRPr sz="1200" kern="1200">
        <a:solidFill>
          <a:schemeClr val="tx1"/>
        </a:solidFill>
        <a:latin typeface="Arial" charset="0"/>
        <a:ea typeface="+mn-ea"/>
        <a:cs typeface="Arial" charset="0"/>
      </a:defRPr>
    </a:lvl5pPr>
    <a:lvl6pPr marL="2285797" algn="l" defTabSz="914318" rtl="0" eaLnBrk="1" latinLnBrk="0" hangingPunct="1">
      <a:defRPr sz="1200" kern="1200">
        <a:solidFill>
          <a:schemeClr val="tx1"/>
        </a:solidFill>
        <a:latin typeface="+mn-lt"/>
        <a:ea typeface="+mn-ea"/>
        <a:cs typeface="+mn-cs"/>
      </a:defRPr>
    </a:lvl6pPr>
    <a:lvl7pPr marL="2742956" algn="l" defTabSz="914318" rtl="0" eaLnBrk="1" latinLnBrk="0" hangingPunct="1">
      <a:defRPr sz="1200" kern="1200">
        <a:solidFill>
          <a:schemeClr val="tx1"/>
        </a:solidFill>
        <a:latin typeface="+mn-lt"/>
        <a:ea typeface="+mn-ea"/>
        <a:cs typeface="+mn-cs"/>
      </a:defRPr>
    </a:lvl7pPr>
    <a:lvl8pPr marL="3200115" algn="l" defTabSz="914318" rtl="0" eaLnBrk="1" latinLnBrk="0" hangingPunct="1">
      <a:defRPr sz="1200" kern="1200">
        <a:solidFill>
          <a:schemeClr val="tx1"/>
        </a:solidFill>
        <a:latin typeface="+mn-lt"/>
        <a:ea typeface="+mn-ea"/>
        <a:cs typeface="+mn-cs"/>
      </a:defRPr>
    </a:lvl8pPr>
    <a:lvl9pPr marL="3657274" algn="l" defTabSz="91431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pPr defTabSz="912813"/>
            <a:fld id="{586C941B-8A8A-4F3A-9660-32DD941A76A0}" type="slidenum">
              <a:rPr lang="en-US" smtClean="0"/>
              <a:pPr defTabSz="912813"/>
              <a:t>1</a:t>
            </a:fld>
            <a:endParaRPr lang="en-US" smtClean="0"/>
          </a:p>
        </p:txBody>
      </p:sp>
      <p:sp>
        <p:nvSpPr>
          <p:cNvPr id="52227" name="Rectangle 2"/>
          <p:cNvSpPr>
            <a:spLocks noRo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pPr defTabSz="912813"/>
            <a:fld id="{D813F8B7-5E98-4BF5-AA25-EC6BF5D3D2C4}" type="slidenum">
              <a:rPr lang="en-US" smtClean="0"/>
              <a:pPr defTabSz="912813"/>
              <a:t>10</a:t>
            </a:fld>
            <a:endParaRPr lang="en-US" smtClean="0"/>
          </a:p>
        </p:txBody>
      </p:sp>
      <p:sp>
        <p:nvSpPr>
          <p:cNvPr id="61443" name="Rectangle 2"/>
          <p:cNvSpPr>
            <a:spLocks noRo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pPr defTabSz="912813"/>
            <a:fld id="{D040F04C-BBE9-460B-A051-23199E5D36BF}" type="slidenum">
              <a:rPr lang="en-US" smtClean="0"/>
              <a:pPr defTabSz="912813"/>
              <a:t>11</a:t>
            </a:fld>
            <a:endParaRPr lang="en-US" smtClean="0"/>
          </a:p>
        </p:txBody>
      </p:sp>
      <p:sp>
        <p:nvSpPr>
          <p:cNvPr id="62467" name="Rectangle 2"/>
          <p:cNvSpPr>
            <a:spLocks noRo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defTabSz="912813"/>
            <a:fld id="{F98B4E63-9A5F-426A-AEB0-69F6784E29E3}" type="slidenum">
              <a:rPr lang="en-US" smtClean="0"/>
              <a:pPr defTabSz="912813"/>
              <a:t>12</a:t>
            </a:fld>
            <a:endParaRPr lang="en-US" smtClean="0"/>
          </a:p>
        </p:txBody>
      </p:sp>
      <p:sp>
        <p:nvSpPr>
          <p:cNvPr id="63491" name="Rectangle 2"/>
          <p:cNvSpPr>
            <a:spLocks noRo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pPr defTabSz="912813"/>
            <a:fld id="{FC4F5633-B7A2-437C-9C8C-54CEA4104CA6}" type="slidenum">
              <a:rPr lang="en-US" smtClean="0"/>
              <a:pPr defTabSz="912813"/>
              <a:t>13</a:t>
            </a:fld>
            <a:endParaRPr lang="en-US" smtClean="0"/>
          </a:p>
        </p:txBody>
      </p:sp>
      <p:sp>
        <p:nvSpPr>
          <p:cNvPr id="64515" name="Rectangle 2"/>
          <p:cNvSpPr>
            <a:spLocks noRo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pPr defTabSz="912813"/>
            <a:fld id="{2911D83A-411F-4969-8445-A21231F25157}" type="slidenum">
              <a:rPr lang="en-US" smtClean="0"/>
              <a:pPr defTabSz="912813"/>
              <a:t>14</a:t>
            </a:fld>
            <a:endParaRPr lang="en-US" smtClean="0"/>
          </a:p>
        </p:txBody>
      </p:sp>
      <p:sp>
        <p:nvSpPr>
          <p:cNvPr id="65539" name="Rectangle 2"/>
          <p:cNvSpPr>
            <a:spLocks noRo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pPr defTabSz="912813"/>
            <a:fld id="{E53B3CF6-1D54-4C5A-B761-20D1AD433024}" type="slidenum">
              <a:rPr lang="en-US" smtClean="0"/>
              <a:pPr defTabSz="912813"/>
              <a:t>15</a:t>
            </a:fld>
            <a:endParaRPr lang="en-US" smtClean="0"/>
          </a:p>
        </p:txBody>
      </p:sp>
      <p:sp>
        <p:nvSpPr>
          <p:cNvPr id="66563" name="Rectangle 2"/>
          <p:cNvSpPr>
            <a:spLocks noRo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n-US" smtClean="0"/>
              <a:t>Help is written for Actuate Reports  which is a software program that is not widely used. – </a:t>
            </a:r>
            <a:r>
              <a:rPr lang="en-US" smtClean="0">
                <a:solidFill>
                  <a:srgbClr val="000099"/>
                </a:solidFill>
              </a:rPr>
              <a:t>Hope you do not need it!</a:t>
            </a:r>
          </a:p>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pPr defTabSz="912813"/>
            <a:fld id="{950BA810-09AE-433C-810D-E744887742C4}" type="slidenum">
              <a:rPr lang="en-US" smtClean="0"/>
              <a:pPr defTabSz="912813"/>
              <a:t>16</a:t>
            </a:fld>
            <a:endParaRPr lang="en-US" smtClean="0"/>
          </a:p>
        </p:txBody>
      </p:sp>
      <p:sp>
        <p:nvSpPr>
          <p:cNvPr id="67587" name="Rectangle 2"/>
          <p:cNvSpPr>
            <a:spLocks noRo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smtClean="0">
                <a:solidFill>
                  <a:srgbClr val="FF0000"/>
                </a:solidFill>
              </a:rPr>
              <a:t>The other formats offered provide substantially the same result as the PDF output.</a:t>
            </a:r>
            <a:endParaRPr lang="en-US" b="1" smtClean="0"/>
          </a:p>
          <a:p>
            <a:pPr eaLnBrk="1" hangingPunct="1"/>
            <a:endParaRPr lang="en-US" smtClean="0">
              <a:solidFill>
                <a:srgbClr val="3333CC"/>
              </a:solidFill>
            </a:endParaRPr>
          </a:p>
          <a:p>
            <a:pPr eaLnBrk="1" hangingPunct="1"/>
            <a:r>
              <a:rPr lang="en-US" smtClean="0">
                <a:solidFill>
                  <a:srgbClr val="3333CC"/>
                </a:solidFill>
              </a:rPr>
              <a:t>For some reports an</a:t>
            </a:r>
            <a:r>
              <a:rPr lang="en-US" smtClean="0">
                <a:solidFill>
                  <a:srgbClr val="FF0000"/>
                </a:solidFill>
              </a:rPr>
              <a:t> Excel file, produced at the same time as the PDF file, is immediately available in </a:t>
            </a:r>
            <a:r>
              <a:rPr lang="en-US" b="1" smtClean="0">
                <a:solidFill>
                  <a:srgbClr val="FF0000"/>
                </a:solidFill>
              </a:rPr>
              <a:t>My Report Docs</a:t>
            </a:r>
            <a:r>
              <a:rPr lang="en-US" smtClean="0">
                <a:solidFill>
                  <a:srgbClr val="FF0000"/>
                </a:solidFill>
              </a:rPr>
              <a:t> without the necessity of using this option to provide usable data.</a:t>
            </a:r>
          </a:p>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pPr defTabSz="912813"/>
            <a:fld id="{19D19E55-B36A-4C25-96ED-5287A49CFD04}" type="slidenum">
              <a:rPr lang="en-US" smtClean="0"/>
              <a:pPr defTabSz="912813"/>
              <a:t>17</a:t>
            </a:fld>
            <a:endParaRPr lang="en-US" smtClean="0"/>
          </a:p>
        </p:txBody>
      </p:sp>
      <p:sp>
        <p:nvSpPr>
          <p:cNvPr id="68611" name="Rectangle 2"/>
          <p:cNvSpPr>
            <a:spLocks noRo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pPr defTabSz="912813"/>
            <a:fld id="{4BC851D7-4F36-40B9-8023-3F96278893B3}" type="slidenum">
              <a:rPr lang="en-US" smtClean="0"/>
              <a:pPr defTabSz="912813"/>
              <a:t>18</a:t>
            </a:fld>
            <a:endParaRPr lang="en-US" smtClean="0"/>
          </a:p>
        </p:txBody>
      </p:sp>
      <p:sp>
        <p:nvSpPr>
          <p:cNvPr id="69635" name="Rectangle 2"/>
          <p:cNvSpPr>
            <a:spLocks noRo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r>
              <a:rPr lang="en-US" i="1" smtClean="0">
                <a:solidFill>
                  <a:srgbClr val="FF0000"/>
                </a:solidFill>
              </a:rPr>
              <a:t>The key to the value of an Excel file is becoming familiar with a few Excel commands.</a:t>
            </a:r>
          </a:p>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pPr defTabSz="912813"/>
            <a:fld id="{7CBA7F7F-6F4D-47B8-BFF0-CDEB25DA78A1}" type="slidenum">
              <a:rPr lang="en-US" smtClean="0"/>
              <a:pPr defTabSz="912813"/>
              <a:t>19</a:t>
            </a:fld>
            <a:endParaRPr lang="en-US" smtClean="0"/>
          </a:p>
        </p:txBody>
      </p:sp>
      <p:sp>
        <p:nvSpPr>
          <p:cNvPr id="70659" name="Rectangle 2"/>
          <p:cNvSpPr>
            <a:spLocks noRo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r>
              <a:rPr lang="en-US" smtClean="0">
                <a:solidFill>
                  <a:srgbClr val="FF0000"/>
                </a:solidFill>
              </a:rPr>
              <a:t>There will be more information about using Excel formatting commands, </a:t>
            </a:r>
            <a:r>
              <a:rPr lang="en-US" i="1" smtClean="0">
                <a:solidFill>
                  <a:srgbClr val="FF0000"/>
                </a:solidFill>
              </a:rPr>
              <a:t>for those who are interested</a:t>
            </a:r>
            <a:r>
              <a:rPr lang="en-US" smtClean="0">
                <a:solidFill>
                  <a:srgbClr val="FF0000"/>
                </a:solidFill>
              </a:rPr>
              <a:t>, in the evening tutorial session.</a:t>
            </a:r>
          </a:p>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pPr defTabSz="912813"/>
            <a:fld id="{E5E78465-B983-4772-ABF4-0B6E43487ED4}" type="slidenum">
              <a:rPr lang="en-US" smtClean="0"/>
              <a:pPr defTabSz="912813"/>
              <a:t>2</a:t>
            </a:fld>
            <a:endParaRPr lang="en-US" smtClean="0"/>
          </a:p>
        </p:txBody>
      </p:sp>
      <p:sp>
        <p:nvSpPr>
          <p:cNvPr id="53251" name="Rectangle 2"/>
          <p:cNvSpPr>
            <a:spLocks noRo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pPr defTabSz="912813"/>
            <a:fld id="{C7CE823D-20D5-4F83-8779-25162548A1CF}" type="slidenum">
              <a:rPr lang="en-US" smtClean="0"/>
              <a:pPr defTabSz="912813"/>
              <a:t>20</a:t>
            </a:fld>
            <a:endParaRPr lang="en-US" smtClean="0"/>
          </a:p>
        </p:txBody>
      </p:sp>
      <p:sp>
        <p:nvSpPr>
          <p:cNvPr id="71683" name="Rectangle 2"/>
          <p:cNvSpPr>
            <a:spLocks noRo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pPr defTabSz="912813"/>
            <a:fld id="{AE44664D-1473-46DA-81EE-B399875B1B38}" type="slidenum">
              <a:rPr lang="en-US" smtClean="0"/>
              <a:pPr defTabSz="912813"/>
              <a:t>21</a:t>
            </a:fld>
            <a:endParaRPr lang="en-US" smtClean="0"/>
          </a:p>
        </p:txBody>
      </p:sp>
      <p:sp>
        <p:nvSpPr>
          <p:cNvPr id="72707" name="Rectangle 2"/>
          <p:cNvSpPr>
            <a:spLocks noRo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pPr defTabSz="912813"/>
            <a:fld id="{5D294DC4-C277-44E8-AE00-19474FDAF12A}" type="slidenum">
              <a:rPr lang="en-US" smtClean="0"/>
              <a:pPr defTabSz="912813"/>
              <a:t>22</a:t>
            </a:fld>
            <a:endParaRPr lang="en-US" smtClean="0"/>
          </a:p>
        </p:txBody>
      </p:sp>
      <p:sp>
        <p:nvSpPr>
          <p:cNvPr id="73731" name="Rectangle 2"/>
          <p:cNvSpPr>
            <a:spLocks noRo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pPr defTabSz="912813"/>
            <a:fld id="{3E42DAFD-8AD6-4F85-84B7-31E47D076362}" type="slidenum">
              <a:rPr lang="en-US" smtClean="0"/>
              <a:pPr defTabSz="912813"/>
              <a:t>23</a:t>
            </a:fld>
            <a:endParaRPr lang="en-US" smtClean="0"/>
          </a:p>
        </p:txBody>
      </p:sp>
      <p:sp>
        <p:nvSpPr>
          <p:cNvPr id="74755" name="Rectangle 2"/>
          <p:cNvSpPr>
            <a:spLocks noRo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pPr defTabSz="912813"/>
            <a:fld id="{25834B3D-6938-4855-8621-A0517169A37E}" type="slidenum">
              <a:rPr lang="en-US" smtClean="0"/>
              <a:pPr defTabSz="912813"/>
              <a:t>24</a:t>
            </a:fld>
            <a:endParaRPr lang="en-US" smtClean="0"/>
          </a:p>
        </p:txBody>
      </p:sp>
      <p:sp>
        <p:nvSpPr>
          <p:cNvPr id="75779" name="Rectangle 2"/>
          <p:cNvSpPr>
            <a:spLocks noRo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pPr defTabSz="912813"/>
            <a:fld id="{FC3999C4-975C-4781-B3C4-5836757ABF2D}" type="slidenum">
              <a:rPr lang="en-US" smtClean="0"/>
              <a:pPr defTabSz="912813"/>
              <a:t>25</a:t>
            </a:fld>
            <a:endParaRPr lang="en-US" smtClean="0"/>
          </a:p>
        </p:txBody>
      </p:sp>
      <p:sp>
        <p:nvSpPr>
          <p:cNvPr id="76803" name="Rectangle 2"/>
          <p:cNvSpPr>
            <a:spLocks noRo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pPr defTabSz="912813"/>
            <a:fld id="{98EB5DAA-54F3-4FE5-B6C0-272F42C6034F}" type="slidenum">
              <a:rPr lang="en-US" smtClean="0"/>
              <a:pPr defTabSz="912813"/>
              <a:t>26</a:t>
            </a:fld>
            <a:endParaRPr lang="en-US" smtClean="0"/>
          </a:p>
        </p:txBody>
      </p:sp>
      <p:sp>
        <p:nvSpPr>
          <p:cNvPr id="77827" name="Rectangle 2"/>
          <p:cNvSpPr>
            <a:spLocks noRo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pPr defTabSz="912813"/>
            <a:fld id="{FBEDFA12-DB8E-49B9-B8E2-8D15B4111F63}" type="slidenum">
              <a:rPr lang="en-US" smtClean="0"/>
              <a:pPr defTabSz="912813"/>
              <a:t>27</a:t>
            </a:fld>
            <a:endParaRPr lang="en-US" smtClean="0"/>
          </a:p>
        </p:txBody>
      </p:sp>
      <p:sp>
        <p:nvSpPr>
          <p:cNvPr id="78851" name="Rectangle 2"/>
          <p:cNvSpPr>
            <a:spLocks noRo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pPr defTabSz="912813"/>
            <a:fld id="{82150179-CDEE-46D4-81C3-4BB78ED929ED}" type="slidenum">
              <a:rPr lang="en-US" smtClean="0"/>
              <a:pPr defTabSz="912813"/>
              <a:t>28</a:t>
            </a:fld>
            <a:endParaRPr lang="en-US" smtClean="0"/>
          </a:p>
        </p:txBody>
      </p:sp>
      <p:sp>
        <p:nvSpPr>
          <p:cNvPr id="79875" name="Rectangle 2"/>
          <p:cNvSpPr>
            <a:spLocks noRo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pPr defTabSz="912813"/>
            <a:fld id="{BEEF8266-B26D-40B2-90FF-10765E3D4A29}" type="slidenum">
              <a:rPr lang="en-US" smtClean="0"/>
              <a:pPr defTabSz="912813"/>
              <a:t>29</a:t>
            </a:fld>
            <a:endParaRPr lang="en-US" smtClean="0"/>
          </a:p>
        </p:txBody>
      </p:sp>
      <p:sp>
        <p:nvSpPr>
          <p:cNvPr id="80899" name="Rectangle 2"/>
          <p:cNvSpPr>
            <a:spLocks noRo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pPr defTabSz="912813"/>
            <a:fld id="{1F5DF3CC-2C0C-45BD-A2ED-6DCFFDC2BEC3}" type="slidenum">
              <a:rPr lang="en-US" smtClean="0"/>
              <a:pPr defTabSz="912813"/>
              <a:t>3</a:t>
            </a:fld>
            <a:endParaRPr lang="en-US" smtClean="0"/>
          </a:p>
        </p:txBody>
      </p:sp>
      <p:sp>
        <p:nvSpPr>
          <p:cNvPr id="54275" name="Rectangle 2"/>
          <p:cNvSpPr>
            <a:spLocks noRo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pPr defTabSz="912813"/>
            <a:fld id="{A1E2E7DC-4E2A-4BFD-B769-D6EC83F5754A}" type="slidenum">
              <a:rPr lang="en-US" smtClean="0"/>
              <a:pPr defTabSz="912813"/>
              <a:t>30</a:t>
            </a:fld>
            <a:endParaRPr lang="en-US" smtClean="0"/>
          </a:p>
        </p:txBody>
      </p:sp>
      <p:sp>
        <p:nvSpPr>
          <p:cNvPr id="81923" name="Rectangle 2"/>
          <p:cNvSpPr>
            <a:spLocks noRo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pPr defTabSz="912813"/>
            <a:fld id="{4DD072E9-9A76-46CC-9E32-DDB5E88031B7}" type="slidenum">
              <a:rPr lang="en-US" smtClean="0"/>
              <a:pPr defTabSz="912813"/>
              <a:t>31</a:t>
            </a:fld>
            <a:endParaRPr lang="en-US" smtClean="0"/>
          </a:p>
        </p:txBody>
      </p:sp>
      <p:sp>
        <p:nvSpPr>
          <p:cNvPr id="82947" name="Rectangle 2"/>
          <p:cNvSpPr>
            <a:spLocks noRo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pPr defTabSz="912813"/>
            <a:fld id="{7A579555-7F67-4F86-8369-A62E4E2E57A4}" type="slidenum">
              <a:rPr lang="en-US" smtClean="0"/>
              <a:pPr defTabSz="912813"/>
              <a:t>32</a:t>
            </a:fld>
            <a:endParaRPr lang="en-US" smtClean="0"/>
          </a:p>
        </p:txBody>
      </p:sp>
      <p:sp>
        <p:nvSpPr>
          <p:cNvPr id="83971" name="Rectangle 2"/>
          <p:cNvSpPr>
            <a:spLocks noRo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pPr defTabSz="912813"/>
            <a:fld id="{42212E71-90C7-4C1F-B8F9-EE515DF0365C}" type="slidenum">
              <a:rPr lang="en-US" smtClean="0"/>
              <a:pPr defTabSz="912813"/>
              <a:t>33</a:t>
            </a:fld>
            <a:endParaRPr lang="en-US" smtClean="0"/>
          </a:p>
        </p:txBody>
      </p:sp>
      <p:sp>
        <p:nvSpPr>
          <p:cNvPr id="84995" name="Rectangle 2"/>
          <p:cNvSpPr>
            <a:spLocks noRo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pPr defTabSz="912813"/>
            <a:fld id="{DE582438-5902-4DE8-8EA7-85529EF1820E}" type="slidenum">
              <a:rPr lang="en-US" smtClean="0"/>
              <a:pPr defTabSz="912813"/>
              <a:t>34</a:t>
            </a:fld>
            <a:endParaRPr lang="en-US" smtClean="0"/>
          </a:p>
        </p:txBody>
      </p:sp>
      <p:sp>
        <p:nvSpPr>
          <p:cNvPr id="86019" name="Rectangle 2"/>
          <p:cNvSpPr>
            <a:spLocks noRo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pPr defTabSz="912813"/>
            <a:fld id="{AF819A18-4905-4C2E-977C-75F55A747ED4}" type="slidenum">
              <a:rPr lang="en-US" smtClean="0"/>
              <a:pPr defTabSz="912813"/>
              <a:t>35</a:t>
            </a:fld>
            <a:endParaRPr lang="en-US" smtClean="0"/>
          </a:p>
        </p:txBody>
      </p:sp>
      <p:sp>
        <p:nvSpPr>
          <p:cNvPr id="87043" name="Rectangle 2"/>
          <p:cNvSpPr>
            <a:spLocks noRo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pPr defTabSz="912813"/>
            <a:fld id="{290129E6-DB8B-4C17-A511-14BA608E0C13}" type="slidenum">
              <a:rPr lang="en-US" smtClean="0"/>
              <a:pPr defTabSz="912813"/>
              <a:t>36</a:t>
            </a:fld>
            <a:endParaRPr lang="en-US" smtClean="0"/>
          </a:p>
        </p:txBody>
      </p:sp>
      <p:sp>
        <p:nvSpPr>
          <p:cNvPr id="88067" name="Rectangle 2"/>
          <p:cNvSpPr>
            <a:spLocks noRo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pPr defTabSz="912813"/>
            <a:fld id="{A1FC656D-E9C6-4F00-8FED-502C358E3935}" type="slidenum">
              <a:rPr lang="en-US" smtClean="0"/>
              <a:pPr defTabSz="912813"/>
              <a:t>37</a:t>
            </a:fld>
            <a:endParaRPr lang="en-US" smtClean="0"/>
          </a:p>
        </p:txBody>
      </p:sp>
      <p:sp>
        <p:nvSpPr>
          <p:cNvPr id="89091" name="Rectangle 2"/>
          <p:cNvSpPr>
            <a:spLocks noRo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pPr defTabSz="912813"/>
            <a:fld id="{343B4793-50B6-49DC-95BC-1C6E41246CC7}" type="slidenum">
              <a:rPr lang="en-US" smtClean="0"/>
              <a:pPr defTabSz="912813"/>
              <a:t>4</a:t>
            </a:fld>
            <a:endParaRPr lang="en-US" smtClean="0"/>
          </a:p>
        </p:txBody>
      </p:sp>
      <p:sp>
        <p:nvSpPr>
          <p:cNvPr id="55299" name="Rectangle 2"/>
          <p:cNvSpPr>
            <a:spLocks noRo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pPr defTabSz="912813"/>
            <a:fld id="{D0C7E44E-A2C0-48F5-8AB4-60CF97ED99DA}" type="slidenum">
              <a:rPr lang="en-US" smtClean="0"/>
              <a:pPr defTabSz="912813"/>
              <a:t>5</a:t>
            </a:fld>
            <a:endParaRPr lang="en-US" smtClean="0"/>
          </a:p>
        </p:txBody>
      </p:sp>
      <p:sp>
        <p:nvSpPr>
          <p:cNvPr id="56323" name="Rectangle 2"/>
          <p:cNvSpPr>
            <a:spLocks noRo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pPr defTabSz="912813"/>
            <a:fld id="{C8C76016-D13B-4C15-A1FD-6BAF8AC06950}" type="slidenum">
              <a:rPr lang="en-US" smtClean="0"/>
              <a:pPr defTabSz="912813"/>
              <a:t>6</a:t>
            </a:fld>
            <a:endParaRPr lang="en-US" smtClean="0"/>
          </a:p>
        </p:txBody>
      </p:sp>
      <p:sp>
        <p:nvSpPr>
          <p:cNvPr id="57347" name="Rectangle 2"/>
          <p:cNvSpPr>
            <a:spLocks noRo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pPr defTabSz="912813"/>
            <a:fld id="{53575548-8152-4F20-BC1F-F3E6422E6EB9}" type="slidenum">
              <a:rPr lang="en-US" smtClean="0"/>
              <a:pPr defTabSz="912813"/>
              <a:t>7</a:t>
            </a:fld>
            <a:endParaRPr lang="en-US" smtClean="0"/>
          </a:p>
        </p:txBody>
      </p:sp>
      <p:sp>
        <p:nvSpPr>
          <p:cNvPr id="58371" name="Rectangle 2"/>
          <p:cNvSpPr>
            <a:spLocks noRo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pPr defTabSz="912813"/>
            <a:fld id="{9AEF44BC-F9EA-4F7C-ACCE-74C1618C04BF}" type="slidenum">
              <a:rPr lang="en-US" smtClean="0"/>
              <a:pPr defTabSz="912813"/>
              <a:t>8</a:t>
            </a:fld>
            <a:endParaRPr lang="en-US" smtClean="0"/>
          </a:p>
        </p:txBody>
      </p:sp>
      <p:sp>
        <p:nvSpPr>
          <p:cNvPr id="59395" name="Rectangle 2"/>
          <p:cNvSpPr>
            <a:spLocks noRo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pPr defTabSz="912813"/>
            <a:fld id="{74C27A31-5B92-4E3A-BA98-F7B45B061B53}" type="slidenum">
              <a:rPr lang="en-US" smtClean="0"/>
              <a:pPr defTabSz="912813"/>
              <a:t>9</a:t>
            </a:fld>
            <a:endParaRPr lang="en-US" smtClean="0"/>
          </a:p>
        </p:txBody>
      </p:sp>
      <p:sp>
        <p:nvSpPr>
          <p:cNvPr id="60419" name="Rectangle 2"/>
          <p:cNvSpPr>
            <a:spLocks noRo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AutoShape 7"/>
          <p:cNvSpPr>
            <a:spLocks noChangeArrowheads="1"/>
          </p:cNvSpPr>
          <p:nvPr/>
        </p:nvSpPr>
        <p:spPr bwMode="auto">
          <a:xfrm>
            <a:off x="685800" y="2393950"/>
            <a:ext cx="7772400" cy="109538"/>
          </a:xfrm>
          <a:custGeom>
            <a:avLst/>
            <a:gdLst>
              <a:gd name="G0" fmla="+- 618 0 0"/>
            </a:gdLst>
            <a:ahLst/>
            <a:cxnLst>
              <a:cxn ang="0">
                <a:pos x="0" y="0"/>
              </a:cxn>
              <a:cxn ang="0">
                <a:pos x="618" y="0"/>
              </a:cxn>
              <a:cxn ang="0">
                <a:pos x="618" y="1000"/>
              </a:cxn>
              <a:cxn ang="0">
                <a:pos x="0" y="1000"/>
              </a:cxn>
              <a:cxn ang="0">
                <a:pos x="0" y="0"/>
              </a:cxn>
              <a:cxn ang="0">
                <a:pos x="1000" y="0"/>
              </a:cxn>
            </a:cxnLst>
            <a:rect l="0" t="0" r="r" b="b"/>
            <a:pathLst>
              <a:path w="1000" h="1000" stroke="0">
                <a:moveTo>
                  <a:pt x="0" y="0"/>
                </a:moveTo>
                <a:lnTo>
                  <a:pt x="618" y="0"/>
                </a:lnTo>
                <a:lnTo>
                  <a:pt x="618" y="1000"/>
                </a:lnTo>
                <a:lnTo>
                  <a:pt x="0" y="1000"/>
                </a:lnTo>
                <a:close/>
              </a:path>
              <a:path w="1000" h="1000">
                <a:moveTo>
                  <a:pt x="0" y="0"/>
                </a:moveTo>
                <a:lnTo>
                  <a:pt x="1000" y="0"/>
                </a:lnTo>
              </a:path>
            </a:pathLst>
          </a:custGeom>
          <a:solidFill>
            <a:srgbClr val="000099"/>
          </a:solidFill>
          <a:ln w="9525">
            <a:solidFill>
              <a:srgbClr val="000099"/>
            </a:solidFill>
            <a:round/>
            <a:headEnd/>
            <a:tailEnd/>
          </a:ln>
        </p:spPr>
        <p:txBody>
          <a:bodyPr lIns="91432" tIns="45716" rIns="91432" bIns="45716"/>
          <a:lstStyle/>
          <a:p>
            <a:pPr algn="l">
              <a:defRPr/>
            </a:pPr>
            <a:endParaRPr lang="en-US" sz="2400" dirty="0">
              <a:latin typeface="Times New Roman" pitchFamily="18" charset="0"/>
            </a:endParaRPr>
          </a:p>
        </p:txBody>
      </p:sp>
      <p:sp>
        <p:nvSpPr>
          <p:cNvPr id="5" name="Rectangle 8"/>
          <p:cNvSpPr>
            <a:spLocks noChangeArrowheads="1"/>
          </p:cNvSpPr>
          <p:nvPr/>
        </p:nvSpPr>
        <p:spPr bwMode="auto">
          <a:xfrm>
            <a:off x="8229600" y="6248400"/>
            <a:ext cx="400050" cy="304800"/>
          </a:xfrm>
          <a:prstGeom prst="rect">
            <a:avLst/>
          </a:prstGeom>
          <a:noFill/>
          <a:ln w="9525">
            <a:noFill/>
            <a:miter lim="800000"/>
            <a:headEnd/>
            <a:tailEnd/>
          </a:ln>
          <a:effectLst/>
        </p:spPr>
        <p:txBody>
          <a:bodyPr wrap="none" lIns="91432" tIns="45716" rIns="91432" bIns="45716">
            <a:spAutoFit/>
          </a:bodyPr>
          <a:lstStyle/>
          <a:p>
            <a:pPr algn="l">
              <a:defRPr/>
            </a:pPr>
            <a:fld id="{7D72F571-0E94-418C-9269-216F1F114E1A}" type="slidenum">
              <a:rPr lang="en-US" sz="1400">
                <a:latin typeface="Arial" charset="0"/>
              </a:rPr>
              <a:pPr algn="l">
                <a:defRPr/>
              </a:pPr>
              <a:t>‹#›</a:t>
            </a:fld>
            <a:endParaRPr lang="en-US" sz="1400" dirty="0">
              <a:latin typeface="Arial" charset="0"/>
            </a:endParaRPr>
          </a:p>
        </p:txBody>
      </p:sp>
      <p:pic>
        <p:nvPicPr>
          <p:cNvPr id="6" name="Picture 9" descr="LOGO-PP"/>
          <p:cNvPicPr>
            <a:picLocks noChangeAspect="1" noChangeArrowheads="1"/>
          </p:cNvPicPr>
          <p:nvPr/>
        </p:nvPicPr>
        <p:blipFill>
          <a:blip r:embed="rId2" cstate="print"/>
          <a:srcRect/>
          <a:stretch>
            <a:fillRect/>
          </a:stretch>
        </p:blipFill>
        <p:spPr bwMode="auto">
          <a:xfrm>
            <a:off x="381000" y="6248400"/>
            <a:ext cx="1905000" cy="381000"/>
          </a:xfrm>
          <a:prstGeom prst="rect">
            <a:avLst/>
          </a:prstGeom>
          <a:noFill/>
          <a:ln w="9525">
            <a:noFill/>
            <a:miter lim="800000"/>
            <a:headEnd/>
            <a:tailEnd/>
          </a:ln>
        </p:spPr>
      </p:pic>
      <p:sp>
        <p:nvSpPr>
          <p:cNvPr id="7" name="Text Box 11"/>
          <p:cNvSpPr txBox="1">
            <a:spLocks noChangeArrowheads="1"/>
          </p:cNvSpPr>
          <p:nvPr userDrawn="1"/>
        </p:nvSpPr>
        <p:spPr bwMode="auto">
          <a:xfrm>
            <a:off x="2425700" y="6400800"/>
            <a:ext cx="4267200" cy="396875"/>
          </a:xfrm>
          <a:prstGeom prst="rect">
            <a:avLst/>
          </a:prstGeom>
          <a:solidFill>
            <a:srgbClr val="FFFFFF"/>
          </a:solidFill>
          <a:ln w="9525">
            <a:noFill/>
            <a:miter lim="800000"/>
            <a:headEnd/>
            <a:tailEnd/>
          </a:ln>
        </p:spPr>
        <p:txBody>
          <a:bodyPr lIns="0" tIns="0" rIns="0" bIns="0">
            <a:spAutoFit/>
          </a:bodyPr>
          <a:lstStyle/>
          <a:p>
            <a:pPr hangingPunct="0">
              <a:lnSpc>
                <a:spcPct val="93000"/>
              </a:lnSpc>
              <a:buClr>
                <a:srgbClr val="000000"/>
              </a:buClr>
              <a:buSzPct val="45000"/>
              <a:buFont typeface="StarSymbol" charset="0"/>
              <a:buNone/>
              <a:defRPr/>
            </a:pPr>
            <a:r>
              <a:rPr lang="en-GB" sz="1400" b="1" dirty="0">
                <a:solidFill>
                  <a:srgbClr val="2300DC"/>
                </a:solidFill>
                <a:latin typeface="Comic Sans MS" pitchFamily="66" charset="0"/>
              </a:rPr>
              <a:t> SC Orientation Dallas 2011                                       Stan Marshall, Operations Committee</a:t>
            </a:r>
          </a:p>
        </p:txBody>
      </p:sp>
      <p:sp>
        <p:nvSpPr>
          <p:cNvPr id="16386" name="Rectangle 2"/>
          <p:cNvSpPr>
            <a:spLocks noGrp="1" noChangeArrowheads="1"/>
          </p:cNvSpPr>
          <p:nvPr>
            <p:ph type="ctrTitle"/>
          </p:nvPr>
        </p:nvSpPr>
        <p:spPr>
          <a:xfrm>
            <a:off x="685800" y="990600"/>
            <a:ext cx="7772400" cy="1371600"/>
          </a:xfrm>
        </p:spPr>
        <p:txBody>
          <a:bodyPr/>
          <a:lstStyle>
            <a:lvl1pPr>
              <a:defRPr sz="4000"/>
            </a:lvl1pPr>
          </a:lstStyle>
          <a:p>
            <a:r>
              <a:rPr lang="en-US"/>
              <a:t>Click to edit Master title style</a:t>
            </a:r>
          </a:p>
        </p:txBody>
      </p:sp>
      <p:sp>
        <p:nvSpPr>
          <p:cNvPr id="16387" name="Rectangle 3"/>
          <p:cNvSpPr>
            <a:spLocks noGrp="1" noChangeArrowheads="1"/>
          </p:cNvSpPr>
          <p:nvPr>
            <p:ph type="subTitle" idx="1"/>
          </p:nvPr>
        </p:nvSpPr>
        <p:spPr>
          <a:xfrm>
            <a:off x="1447800" y="3429000"/>
            <a:ext cx="7010400" cy="1600200"/>
          </a:xfrm>
        </p:spPr>
        <p:txBody>
          <a:bodyPr/>
          <a:lstStyle>
            <a:lvl1pPr marL="0" indent="0">
              <a:buFont typeface="Wingdings" pitchFamily="2" charset="2"/>
              <a:buNone/>
              <a:defRPr sz="28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a:xfrm>
            <a:off x="6553200" y="6245225"/>
            <a:ext cx="1981200" cy="476250"/>
          </a:xfrm>
          <a:prstGeom prst="rect">
            <a:avLst/>
          </a:prstGeom>
        </p:spPr>
        <p:txBody>
          <a:bodyPr/>
          <a:lstStyle>
            <a:lvl1pPr>
              <a:defRPr/>
            </a:lvl1pPr>
          </a:lstStyle>
          <a:p>
            <a:pPr>
              <a:defRPr/>
            </a:pPr>
            <a:fld id="{FB7E9BBC-B7F8-4A47-9D49-7FC9FACB0D3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3839" y="304800"/>
            <a:ext cx="2001837"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66739" y="304800"/>
            <a:ext cx="5854700"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a:xfrm>
            <a:off x="6553200" y="6245225"/>
            <a:ext cx="1981200" cy="476250"/>
          </a:xfrm>
          <a:prstGeom prst="rect">
            <a:avLst/>
          </a:prstGeom>
        </p:spPr>
        <p:txBody>
          <a:bodyPr/>
          <a:lstStyle>
            <a:lvl1pPr>
              <a:defRPr/>
            </a:lvl1pPr>
          </a:lstStyle>
          <a:p>
            <a:pPr>
              <a:defRPr/>
            </a:pPr>
            <a:fld id="{D6D5B656-A394-402F-A528-C89D7E007350}"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74675" y="304800"/>
            <a:ext cx="8001000" cy="6858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566738" y="1371600"/>
            <a:ext cx="8001000" cy="4648200"/>
          </a:xfrm>
        </p:spPr>
        <p:txBody>
          <a:bodyPr/>
          <a:lstStyle/>
          <a:p>
            <a:pPr lvl="0"/>
            <a:endParaRPr lang="en-US" noProof="0" smtClean="0"/>
          </a:p>
        </p:txBody>
      </p:sp>
      <p:sp>
        <p:nvSpPr>
          <p:cNvPr id="4" name="Rectangle 3"/>
          <p:cNvSpPr>
            <a:spLocks noGrp="1" noChangeArrowheads="1"/>
          </p:cNvSpPr>
          <p:nvPr>
            <p:ph type="sldNum" sz="quarter" idx="10"/>
          </p:nvPr>
        </p:nvSpPr>
        <p:spPr>
          <a:xfrm>
            <a:off x="6553200" y="6245225"/>
            <a:ext cx="1981200" cy="476250"/>
          </a:xfrm>
          <a:prstGeom prst="rect">
            <a:avLst/>
          </a:prstGeom>
        </p:spPr>
        <p:txBody>
          <a:bodyPr/>
          <a:lstStyle>
            <a:lvl1pPr>
              <a:defRPr/>
            </a:lvl1pPr>
          </a:lstStyle>
          <a:p>
            <a:pPr>
              <a:defRPr/>
            </a:pPr>
            <a:fld id="{816453D7-D927-4803-A228-3013612D623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lvl1pPr>
            <a:lvl2pPr marL="457159" indent="0">
              <a:buNone/>
              <a:defRPr sz="1800"/>
            </a:lvl2pPr>
            <a:lvl3pPr marL="914318" indent="0">
              <a:buNone/>
              <a:defRPr sz="1600"/>
            </a:lvl3pPr>
            <a:lvl4pPr marL="1371477" indent="0">
              <a:buNone/>
              <a:defRPr sz="1400"/>
            </a:lvl4pPr>
            <a:lvl5pPr marL="1828637" indent="0">
              <a:buNone/>
              <a:defRPr sz="1400"/>
            </a:lvl5pPr>
            <a:lvl6pPr marL="2285797" indent="0">
              <a:buNone/>
              <a:defRPr sz="1400"/>
            </a:lvl6pPr>
            <a:lvl7pPr marL="2742956" indent="0">
              <a:buNone/>
              <a:defRPr sz="1400"/>
            </a:lvl7pPr>
            <a:lvl8pPr marL="3200115" indent="0">
              <a:buNone/>
              <a:defRPr sz="1400"/>
            </a:lvl8pPr>
            <a:lvl9pPr marL="3657274" indent="0">
              <a:buNone/>
              <a:defRPr sz="1400"/>
            </a:lvl9pPr>
          </a:lstStyle>
          <a:p>
            <a:pPr lvl="0"/>
            <a:r>
              <a:rPr lang="en-US" smtClean="0"/>
              <a:t>Click to edit Master text styles</a:t>
            </a:r>
          </a:p>
        </p:txBody>
      </p:sp>
      <p:sp>
        <p:nvSpPr>
          <p:cNvPr id="4" name="Rectangle 3"/>
          <p:cNvSpPr>
            <a:spLocks noGrp="1" noChangeArrowheads="1"/>
          </p:cNvSpPr>
          <p:nvPr>
            <p:ph type="sldNum" sz="quarter" idx="10"/>
          </p:nvPr>
        </p:nvSpPr>
        <p:spPr>
          <a:xfrm>
            <a:off x="6553200" y="6245225"/>
            <a:ext cx="1981200" cy="476250"/>
          </a:xfrm>
          <a:prstGeom prst="rect">
            <a:avLst/>
          </a:prstGeom>
        </p:spPr>
        <p:txBody>
          <a:bodyPr/>
          <a:lstStyle>
            <a:lvl1pPr>
              <a:defRPr/>
            </a:lvl1pPr>
          </a:lstStyle>
          <a:p>
            <a:pPr>
              <a:defRPr/>
            </a:pPr>
            <a:fld id="{B73ACBF7-9F0A-437F-9045-FF3DFB2E8CEF}"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66739" y="1371600"/>
            <a:ext cx="39243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9" y="1371600"/>
            <a:ext cx="39243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a:xfrm>
            <a:off x="6553200" y="6245225"/>
            <a:ext cx="1981200" cy="476250"/>
          </a:xfrm>
          <a:prstGeom prst="rect">
            <a:avLst/>
          </a:prstGeom>
        </p:spPr>
        <p:txBody>
          <a:bodyPr/>
          <a:lstStyle>
            <a:lvl1pPr>
              <a:defRPr/>
            </a:lvl1pPr>
          </a:lstStyle>
          <a:p>
            <a:pPr>
              <a:defRPr/>
            </a:pPr>
            <a:fld id="{D95AB355-A71B-4853-B145-35C91B7A7B3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4"/>
            <a:ext cx="4040188" cy="639762"/>
          </a:xfrm>
        </p:spPr>
        <p:txBody>
          <a:bodyPr anchor="b"/>
          <a:lstStyle>
            <a:lvl1pPr marL="0" indent="0">
              <a:buNone/>
              <a:defRPr sz="2400" b="1"/>
            </a:lvl1pPr>
            <a:lvl2pPr marL="457159" indent="0">
              <a:buNone/>
              <a:defRPr sz="2000" b="1"/>
            </a:lvl2pPr>
            <a:lvl3pPr marL="914318" indent="0">
              <a:buNone/>
              <a:defRPr sz="1800" b="1"/>
            </a:lvl3pPr>
            <a:lvl4pPr marL="1371477" indent="0">
              <a:buNone/>
              <a:defRPr sz="1600" b="1"/>
            </a:lvl4pPr>
            <a:lvl5pPr marL="1828637" indent="0">
              <a:buNone/>
              <a:defRPr sz="1600" b="1"/>
            </a:lvl5pPr>
            <a:lvl6pPr marL="2285797" indent="0">
              <a:buNone/>
              <a:defRPr sz="1600" b="1"/>
            </a:lvl6pPr>
            <a:lvl7pPr marL="2742956" indent="0">
              <a:buNone/>
              <a:defRPr sz="1600" b="1"/>
            </a:lvl7pPr>
            <a:lvl8pPr marL="3200115" indent="0">
              <a:buNone/>
              <a:defRPr sz="1600" b="1"/>
            </a:lvl8pPr>
            <a:lvl9pPr marL="365727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6"/>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4"/>
            <a:ext cx="4041775" cy="639762"/>
          </a:xfrm>
        </p:spPr>
        <p:txBody>
          <a:bodyPr anchor="b"/>
          <a:lstStyle>
            <a:lvl1pPr marL="0" indent="0">
              <a:buNone/>
              <a:defRPr sz="2400" b="1"/>
            </a:lvl1pPr>
            <a:lvl2pPr marL="457159" indent="0">
              <a:buNone/>
              <a:defRPr sz="2000" b="1"/>
            </a:lvl2pPr>
            <a:lvl3pPr marL="914318" indent="0">
              <a:buNone/>
              <a:defRPr sz="1800" b="1"/>
            </a:lvl3pPr>
            <a:lvl4pPr marL="1371477" indent="0">
              <a:buNone/>
              <a:defRPr sz="1600" b="1"/>
            </a:lvl4pPr>
            <a:lvl5pPr marL="1828637" indent="0">
              <a:buNone/>
              <a:defRPr sz="1600" b="1"/>
            </a:lvl5pPr>
            <a:lvl6pPr marL="2285797" indent="0">
              <a:buNone/>
              <a:defRPr sz="1600" b="1"/>
            </a:lvl6pPr>
            <a:lvl7pPr marL="2742956" indent="0">
              <a:buNone/>
              <a:defRPr sz="1600" b="1"/>
            </a:lvl7pPr>
            <a:lvl8pPr marL="3200115" indent="0">
              <a:buNone/>
              <a:defRPr sz="1600" b="1"/>
            </a:lvl8pPr>
            <a:lvl9pPr marL="365727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6"/>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a:xfrm>
            <a:off x="6553200" y="6245225"/>
            <a:ext cx="1981200" cy="476250"/>
          </a:xfrm>
          <a:prstGeom prst="rect">
            <a:avLst/>
          </a:prstGeom>
        </p:spPr>
        <p:txBody>
          <a:bodyPr/>
          <a:lstStyle>
            <a:lvl1pPr>
              <a:defRPr/>
            </a:lvl1pPr>
          </a:lstStyle>
          <a:p>
            <a:pPr>
              <a:defRPr/>
            </a:pPr>
            <a:fld id="{78FAC0BD-8DDC-4D65-B37F-A885A885CD5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sldNum" sz="quarter" idx="10"/>
          </p:nvPr>
        </p:nvSpPr>
        <p:spPr>
          <a:xfrm>
            <a:off x="6553200" y="6245225"/>
            <a:ext cx="1981200" cy="476250"/>
          </a:xfrm>
          <a:prstGeom prst="rect">
            <a:avLst/>
          </a:prstGeom>
        </p:spPr>
        <p:txBody>
          <a:bodyPr/>
          <a:lstStyle>
            <a:lvl1pPr>
              <a:defRPr/>
            </a:lvl1pPr>
          </a:lstStyle>
          <a:p>
            <a:pPr>
              <a:defRPr/>
            </a:pPr>
            <a:fld id="{793E8CA8-D73F-4BB3-A9D9-7E7AB5613F8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a:spLocks noGrp="1" noChangeArrowheads="1"/>
          </p:cNvSpPr>
          <p:nvPr>
            <p:ph type="sldNum" sz="quarter" idx="10"/>
          </p:nvPr>
        </p:nvSpPr>
        <p:spPr>
          <a:xfrm>
            <a:off x="6553200" y="6245225"/>
            <a:ext cx="1981200" cy="476250"/>
          </a:xfrm>
          <a:prstGeom prst="rect">
            <a:avLst/>
          </a:prstGeom>
        </p:spPr>
        <p:txBody>
          <a:bodyPr/>
          <a:lstStyle>
            <a:lvl1pPr>
              <a:defRPr/>
            </a:lvl1pPr>
          </a:lstStyle>
          <a:p>
            <a:pPr>
              <a:defRPr/>
            </a:pPr>
            <a:fld id="{CE185C8E-DC9F-42ED-A590-4B7920E28DE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159" indent="0">
              <a:buNone/>
              <a:defRPr sz="1200"/>
            </a:lvl2pPr>
            <a:lvl3pPr marL="914318" indent="0">
              <a:buNone/>
              <a:defRPr sz="1000"/>
            </a:lvl3pPr>
            <a:lvl4pPr marL="1371477" indent="0">
              <a:buNone/>
              <a:defRPr sz="900"/>
            </a:lvl4pPr>
            <a:lvl5pPr marL="1828637" indent="0">
              <a:buNone/>
              <a:defRPr sz="900"/>
            </a:lvl5pPr>
            <a:lvl6pPr marL="2285797" indent="0">
              <a:buNone/>
              <a:defRPr sz="900"/>
            </a:lvl6pPr>
            <a:lvl7pPr marL="2742956" indent="0">
              <a:buNone/>
              <a:defRPr sz="900"/>
            </a:lvl7pPr>
            <a:lvl8pPr marL="3200115" indent="0">
              <a:buNone/>
              <a:defRPr sz="900"/>
            </a:lvl8pPr>
            <a:lvl9pPr marL="3657274"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a:xfrm>
            <a:off x="6553200" y="6245225"/>
            <a:ext cx="1981200" cy="476250"/>
          </a:xfrm>
          <a:prstGeom prst="rect">
            <a:avLst/>
          </a:prstGeom>
        </p:spPr>
        <p:txBody>
          <a:bodyPr/>
          <a:lstStyle>
            <a:lvl1pPr>
              <a:defRPr/>
            </a:lvl1pPr>
          </a:lstStyle>
          <a:p>
            <a:pPr>
              <a:defRPr/>
            </a:pPr>
            <a:fld id="{1C37AFAE-CE23-4C0B-B728-D43A1DD0213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59" indent="0">
              <a:buNone/>
              <a:defRPr sz="2800"/>
            </a:lvl2pPr>
            <a:lvl3pPr marL="914318" indent="0">
              <a:buNone/>
              <a:defRPr sz="2400"/>
            </a:lvl3pPr>
            <a:lvl4pPr marL="1371477" indent="0">
              <a:buNone/>
              <a:defRPr sz="2000"/>
            </a:lvl4pPr>
            <a:lvl5pPr marL="1828637" indent="0">
              <a:buNone/>
              <a:defRPr sz="2000"/>
            </a:lvl5pPr>
            <a:lvl6pPr marL="2285797" indent="0">
              <a:buNone/>
              <a:defRPr sz="2000"/>
            </a:lvl6pPr>
            <a:lvl7pPr marL="2742956" indent="0">
              <a:buNone/>
              <a:defRPr sz="2000"/>
            </a:lvl7pPr>
            <a:lvl8pPr marL="3200115" indent="0">
              <a:buNone/>
              <a:defRPr sz="2000"/>
            </a:lvl8pPr>
            <a:lvl9pPr marL="3657274" indent="0">
              <a:buNone/>
              <a:defRPr sz="2000"/>
            </a:lvl9pPr>
          </a:lstStyle>
          <a:p>
            <a:pPr lvl="0"/>
            <a:endParaRPr lang="en-US" noProof="0" smtClean="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159" indent="0">
              <a:buNone/>
              <a:defRPr sz="1200"/>
            </a:lvl2pPr>
            <a:lvl3pPr marL="914318" indent="0">
              <a:buNone/>
              <a:defRPr sz="1000"/>
            </a:lvl3pPr>
            <a:lvl4pPr marL="1371477" indent="0">
              <a:buNone/>
              <a:defRPr sz="900"/>
            </a:lvl4pPr>
            <a:lvl5pPr marL="1828637" indent="0">
              <a:buNone/>
              <a:defRPr sz="900"/>
            </a:lvl5pPr>
            <a:lvl6pPr marL="2285797" indent="0">
              <a:buNone/>
              <a:defRPr sz="900"/>
            </a:lvl6pPr>
            <a:lvl7pPr marL="2742956" indent="0">
              <a:buNone/>
              <a:defRPr sz="900"/>
            </a:lvl7pPr>
            <a:lvl8pPr marL="3200115" indent="0">
              <a:buNone/>
              <a:defRPr sz="900"/>
            </a:lvl8pPr>
            <a:lvl9pPr marL="3657274"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a:xfrm>
            <a:off x="6553200" y="6245225"/>
            <a:ext cx="1981200" cy="476250"/>
          </a:xfrm>
          <a:prstGeom prst="rect">
            <a:avLst/>
          </a:prstGeom>
        </p:spPr>
        <p:txBody>
          <a:bodyPr/>
          <a:lstStyle>
            <a:lvl1pPr>
              <a:defRPr/>
            </a:lvl1pPr>
          </a:lstStyle>
          <a:p>
            <a:pPr>
              <a:defRPr/>
            </a:pPr>
            <a:fld id="{2C01EE9C-65D4-4624-9E98-A68A5BD378B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74675" y="304800"/>
            <a:ext cx="8001000" cy="685800"/>
          </a:xfrm>
          <a:prstGeom prst="rect">
            <a:avLst/>
          </a:prstGeom>
          <a:noFill/>
          <a:ln w="9525">
            <a:noFill/>
            <a:miter lim="800000"/>
            <a:headEnd/>
            <a:tailEnd/>
          </a:ln>
        </p:spPr>
        <p:txBody>
          <a:bodyPr vert="horz" wrap="square" lIns="91432" tIns="45716" rIns="91432" bIns="45716" numCol="1" anchor="b"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566738" y="1371600"/>
            <a:ext cx="8001000" cy="4648200"/>
          </a:xfrm>
          <a:prstGeom prst="rect">
            <a:avLst/>
          </a:prstGeom>
          <a:noFill/>
          <a:ln w="9525">
            <a:noFill/>
            <a:miter lim="800000"/>
            <a:headEnd/>
            <a:tailEnd/>
          </a:ln>
        </p:spPr>
        <p:txBody>
          <a:bodyPr vert="horz" wrap="square" lIns="91432" tIns="45716" rIns="91432" bIns="4571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364" name="AutoShape 4"/>
          <p:cNvSpPr>
            <a:spLocks noChangeArrowheads="1"/>
          </p:cNvSpPr>
          <p:nvPr/>
        </p:nvSpPr>
        <p:spPr bwMode="auto">
          <a:xfrm>
            <a:off x="609600" y="1143000"/>
            <a:ext cx="7958138" cy="109538"/>
          </a:xfrm>
          <a:custGeom>
            <a:avLst/>
            <a:gdLst>
              <a:gd name="G0" fmla="+- 585 0 0"/>
            </a:gdLst>
            <a:ah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rgbClr val="000080"/>
          </a:solidFill>
          <a:ln w="9525">
            <a:solidFill>
              <a:srgbClr val="000099"/>
            </a:solidFill>
            <a:round/>
            <a:headEnd/>
            <a:tailEnd/>
          </a:ln>
        </p:spPr>
        <p:txBody>
          <a:bodyPr lIns="91432" tIns="45716" rIns="91432" bIns="45716"/>
          <a:lstStyle/>
          <a:p>
            <a:pPr algn="l">
              <a:defRPr/>
            </a:pPr>
            <a:endParaRPr lang="en-US" sz="2400" dirty="0">
              <a:latin typeface="Times New Roman" pitchFamily="18" charset="0"/>
            </a:endParaRPr>
          </a:p>
        </p:txBody>
      </p:sp>
      <p:sp>
        <p:nvSpPr>
          <p:cNvPr id="15365" name="Line 5"/>
          <p:cNvSpPr>
            <a:spLocks noChangeShapeType="1"/>
          </p:cNvSpPr>
          <p:nvPr/>
        </p:nvSpPr>
        <p:spPr bwMode="auto">
          <a:xfrm flipV="1">
            <a:off x="609600" y="6172200"/>
            <a:ext cx="7924800" cy="0"/>
          </a:xfrm>
          <a:prstGeom prst="line">
            <a:avLst/>
          </a:prstGeom>
          <a:noFill/>
          <a:ln w="3175">
            <a:solidFill>
              <a:srgbClr val="000099"/>
            </a:solidFill>
            <a:round/>
            <a:headEnd/>
            <a:tailEnd/>
          </a:ln>
          <a:effectLst/>
        </p:spPr>
        <p:txBody>
          <a:bodyPr lIns="91432" tIns="45716" rIns="91432" bIns="45716"/>
          <a:lstStyle/>
          <a:p>
            <a:pPr>
              <a:defRPr/>
            </a:pPr>
            <a:endParaRPr lang="en-US"/>
          </a:p>
        </p:txBody>
      </p:sp>
      <p:sp>
        <p:nvSpPr>
          <p:cNvPr id="15369" name="Rectangle 9"/>
          <p:cNvSpPr>
            <a:spLocks noChangeArrowheads="1"/>
          </p:cNvSpPr>
          <p:nvPr/>
        </p:nvSpPr>
        <p:spPr bwMode="auto">
          <a:xfrm>
            <a:off x="8229600" y="6248400"/>
            <a:ext cx="400050" cy="304800"/>
          </a:xfrm>
          <a:prstGeom prst="rect">
            <a:avLst/>
          </a:prstGeom>
          <a:noFill/>
          <a:ln w="9525">
            <a:noFill/>
            <a:miter lim="800000"/>
            <a:headEnd/>
            <a:tailEnd/>
          </a:ln>
          <a:effectLst/>
        </p:spPr>
        <p:txBody>
          <a:bodyPr wrap="none" lIns="91432" tIns="45716" rIns="91432" bIns="45716">
            <a:spAutoFit/>
          </a:bodyPr>
          <a:lstStyle/>
          <a:p>
            <a:pPr algn="l">
              <a:defRPr/>
            </a:pPr>
            <a:fld id="{0C8B7F51-B936-41F3-9C34-6F015DBBC80C}" type="slidenum">
              <a:rPr lang="en-US" sz="1400">
                <a:latin typeface="Arial" charset="0"/>
              </a:rPr>
              <a:pPr algn="l">
                <a:defRPr/>
              </a:pPr>
              <a:t>‹#›</a:t>
            </a:fld>
            <a:endParaRPr lang="en-US" sz="1400" dirty="0">
              <a:latin typeface="Arial" charset="0"/>
            </a:endParaRPr>
          </a:p>
        </p:txBody>
      </p:sp>
      <p:pic>
        <p:nvPicPr>
          <p:cNvPr id="1031" name="Picture 10" descr="LOGO-PP"/>
          <p:cNvPicPr>
            <a:picLocks noChangeAspect="1" noChangeArrowheads="1"/>
          </p:cNvPicPr>
          <p:nvPr/>
        </p:nvPicPr>
        <p:blipFill>
          <a:blip r:embed="rId14" cstate="print"/>
          <a:srcRect/>
          <a:stretch>
            <a:fillRect/>
          </a:stretch>
        </p:blipFill>
        <p:spPr bwMode="auto">
          <a:xfrm>
            <a:off x="533400" y="6248400"/>
            <a:ext cx="1905000" cy="381000"/>
          </a:xfrm>
          <a:prstGeom prst="rect">
            <a:avLst/>
          </a:prstGeom>
          <a:noFill/>
          <a:ln w="9525">
            <a:noFill/>
            <a:miter lim="800000"/>
            <a:headEnd/>
            <a:tailEnd/>
          </a:ln>
        </p:spPr>
      </p:pic>
      <p:sp>
        <p:nvSpPr>
          <p:cNvPr id="15371" name="Text Box 11"/>
          <p:cNvSpPr txBox="1">
            <a:spLocks noChangeArrowheads="1"/>
          </p:cNvSpPr>
          <p:nvPr/>
        </p:nvSpPr>
        <p:spPr bwMode="auto">
          <a:xfrm>
            <a:off x="2425700" y="6400800"/>
            <a:ext cx="4267200" cy="396875"/>
          </a:xfrm>
          <a:prstGeom prst="rect">
            <a:avLst/>
          </a:prstGeom>
          <a:solidFill>
            <a:srgbClr val="FFFFFF"/>
          </a:solidFill>
          <a:ln w="9525">
            <a:noFill/>
            <a:miter lim="800000"/>
            <a:headEnd/>
            <a:tailEnd/>
          </a:ln>
        </p:spPr>
        <p:txBody>
          <a:bodyPr lIns="0" tIns="0" rIns="0" bIns="0">
            <a:spAutoFit/>
          </a:bodyPr>
          <a:lstStyle/>
          <a:p>
            <a:pPr hangingPunct="0">
              <a:lnSpc>
                <a:spcPct val="93000"/>
              </a:lnSpc>
              <a:buClr>
                <a:srgbClr val="000000"/>
              </a:buClr>
              <a:buSzPct val="45000"/>
              <a:buFont typeface="StarSymbol" charset="0"/>
              <a:buNone/>
              <a:defRPr/>
            </a:pPr>
            <a:r>
              <a:rPr lang="en-GB" sz="1400" b="1" dirty="0">
                <a:solidFill>
                  <a:srgbClr val="2300DC"/>
                </a:solidFill>
                <a:latin typeface="Comic Sans MS" pitchFamily="66" charset="0"/>
              </a:rPr>
              <a:t> SC Orientation Dallas 2011                                       Stan Marshall, Operations Committee</a:t>
            </a:r>
          </a:p>
        </p:txBody>
      </p:sp>
    </p:spTree>
  </p:cSld>
  <p:clrMap bg1="lt1" tx1="dk1" bg2="lt2" tx2="dk2" accent1="accent1" accent2="accent2" accent3="accent3" accent4="accent4" accent5="accent5" accent6="accent6" hlink="hlink" folHlink="folHlink"/>
  <p:sldLayoutIdLst>
    <p:sldLayoutId id="2147483855" r:id="rId1"/>
    <p:sldLayoutId id="2147483854"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 id="2147483865" r:id="rId12"/>
  </p:sldLayoutIdLst>
  <p:timing>
    <p:tnLst>
      <p:par>
        <p:cTn id="1" dur="indefinite" restart="never" nodeType="tmRoot"/>
      </p:par>
    </p:tnLst>
  </p:timing>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itchFamily="34" charset="0"/>
          <a:cs typeface="Arial" charset="0"/>
        </a:defRPr>
      </a:lvl2pPr>
      <a:lvl3pPr algn="l" rtl="0" eaLnBrk="0" fontAlgn="base" hangingPunct="0">
        <a:spcBef>
          <a:spcPct val="0"/>
        </a:spcBef>
        <a:spcAft>
          <a:spcPct val="0"/>
        </a:spcAft>
        <a:defRPr sz="3800">
          <a:solidFill>
            <a:schemeClr val="tx2"/>
          </a:solidFill>
          <a:latin typeface="Verdana" pitchFamily="34" charset="0"/>
          <a:cs typeface="Arial" charset="0"/>
        </a:defRPr>
      </a:lvl3pPr>
      <a:lvl4pPr algn="l" rtl="0" eaLnBrk="0" fontAlgn="base" hangingPunct="0">
        <a:spcBef>
          <a:spcPct val="0"/>
        </a:spcBef>
        <a:spcAft>
          <a:spcPct val="0"/>
        </a:spcAft>
        <a:defRPr sz="3800">
          <a:solidFill>
            <a:schemeClr val="tx2"/>
          </a:solidFill>
          <a:latin typeface="Verdana" pitchFamily="34" charset="0"/>
          <a:cs typeface="Arial" charset="0"/>
        </a:defRPr>
      </a:lvl4pPr>
      <a:lvl5pPr algn="l" rtl="0" eaLnBrk="0" fontAlgn="base" hangingPunct="0">
        <a:spcBef>
          <a:spcPct val="0"/>
        </a:spcBef>
        <a:spcAft>
          <a:spcPct val="0"/>
        </a:spcAft>
        <a:defRPr sz="3800">
          <a:solidFill>
            <a:schemeClr val="tx2"/>
          </a:solidFill>
          <a:latin typeface="Verdana" pitchFamily="34" charset="0"/>
          <a:cs typeface="Arial" charset="0"/>
        </a:defRPr>
      </a:lvl5pPr>
      <a:lvl6pPr marL="457159" algn="l" rtl="0" fontAlgn="base">
        <a:spcBef>
          <a:spcPct val="0"/>
        </a:spcBef>
        <a:spcAft>
          <a:spcPct val="0"/>
        </a:spcAft>
        <a:defRPr sz="3800">
          <a:solidFill>
            <a:schemeClr val="tx2"/>
          </a:solidFill>
          <a:latin typeface="Verdana" pitchFamily="34" charset="0"/>
          <a:cs typeface="Arial" charset="0"/>
        </a:defRPr>
      </a:lvl6pPr>
      <a:lvl7pPr marL="914318" algn="l" rtl="0" fontAlgn="base">
        <a:spcBef>
          <a:spcPct val="0"/>
        </a:spcBef>
        <a:spcAft>
          <a:spcPct val="0"/>
        </a:spcAft>
        <a:defRPr sz="3800">
          <a:solidFill>
            <a:schemeClr val="tx2"/>
          </a:solidFill>
          <a:latin typeface="Verdana" pitchFamily="34" charset="0"/>
          <a:cs typeface="Arial" charset="0"/>
        </a:defRPr>
      </a:lvl7pPr>
      <a:lvl8pPr marL="1371477" algn="l" rtl="0" fontAlgn="base">
        <a:spcBef>
          <a:spcPct val="0"/>
        </a:spcBef>
        <a:spcAft>
          <a:spcPct val="0"/>
        </a:spcAft>
        <a:defRPr sz="3800">
          <a:solidFill>
            <a:schemeClr val="tx2"/>
          </a:solidFill>
          <a:latin typeface="Verdana" pitchFamily="34" charset="0"/>
          <a:cs typeface="Arial" charset="0"/>
        </a:defRPr>
      </a:lvl8pPr>
      <a:lvl9pPr marL="1828637" algn="l" rtl="0" fontAlgn="base">
        <a:spcBef>
          <a:spcPct val="0"/>
        </a:spcBef>
        <a:spcAft>
          <a:spcPct val="0"/>
        </a:spcAft>
        <a:defRPr sz="3800">
          <a:solidFill>
            <a:schemeClr val="tx2"/>
          </a:solidFill>
          <a:latin typeface="Verdana" pitchFamily="34" charset="0"/>
          <a:cs typeface="Arial" charset="0"/>
        </a:defRPr>
      </a:lvl9pPr>
    </p:titleStyle>
    <p:bodyStyle>
      <a:lvl1pPr marL="466725" indent="-466725" algn="l" rtl="0" eaLnBrk="0" fontAlgn="base" hangingPunct="0">
        <a:spcBef>
          <a:spcPct val="20000"/>
        </a:spcBef>
        <a:spcAft>
          <a:spcPct val="0"/>
        </a:spcAft>
        <a:buClr>
          <a:srgbClr val="000099"/>
        </a:buClr>
        <a:buFont typeface="Wingdings" pitchFamily="2" charset="2"/>
        <a:buChar char="o"/>
        <a:defRPr sz="3000">
          <a:solidFill>
            <a:schemeClr val="tx1"/>
          </a:solidFill>
          <a:latin typeface="+mn-lt"/>
          <a:ea typeface="+mn-ea"/>
          <a:cs typeface="+mn-cs"/>
        </a:defRPr>
      </a:lvl1pPr>
      <a:lvl2pPr marL="904875" indent="-434975" algn="l" rtl="0" eaLnBrk="0" fontAlgn="base" hangingPunct="0">
        <a:spcBef>
          <a:spcPct val="20000"/>
        </a:spcBef>
        <a:spcAft>
          <a:spcPct val="0"/>
        </a:spcAft>
        <a:buClr>
          <a:srgbClr val="000099"/>
        </a:buClr>
        <a:buFont typeface="Wingdings" pitchFamily="2" charset="2"/>
        <a:buChar char="q"/>
        <a:defRPr sz="2600">
          <a:solidFill>
            <a:schemeClr val="tx1"/>
          </a:solidFill>
          <a:latin typeface="+mn-lt"/>
          <a:cs typeface="+mn-cs"/>
        </a:defRPr>
      </a:lvl2pPr>
      <a:lvl3pPr marL="1301750" indent="-393700" algn="l" rtl="0" eaLnBrk="0" fontAlgn="base" hangingPunct="0">
        <a:spcBef>
          <a:spcPct val="20000"/>
        </a:spcBef>
        <a:spcAft>
          <a:spcPct val="0"/>
        </a:spcAft>
        <a:buClr>
          <a:srgbClr val="000099"/>
        </a:buClr>
        <a:buFont typeface="Wingdings" pitchFamily="2" charset="2"/>
        <a:buChar char="q"/>
        <a:defRPr sz="2300">
          <a:solidFill>
            <a:schemeClr val="tx1"/>
          </a:solidFill>
          <a:latin typeface="+mn-lt"/>
          <a:cs typeface="+mn-cs"/>
        </a:defRPr>
      </a:lvl3pPr>
      <a:lvl4pPr marL="1692275" indent="-384175" algn="l" rtl="0" eaLnBrk="0" fontAlgn="base" hangingPunct="0">
        <a:spcBef>
          <a:spcPct val="20000"/>
        </a:spcBef>
        <a:spcAft>
          <a:spcPct val="0"/>
        </a:spcAft>
        <a:buClr>
          <a:srgbClr val="000099"/>
        </a:buClr>
        <a:buFont typeface="Wingdings" pitchFamily="2" charset="2"/>
        <a:buChar char="q"/>
        <a:defRPr sz="2000">
          <a:solidFill>
            <a:schemeClr val="tx1"/>
          </a:solidFill>
          <a:latin typeface="+mn-lt"/>
          <a:cs typeface="+mn-cs"/>
        </a:defRPr>
      </a:lvl4pPr>
      <a:lvl5pPr marL="2092325" indent="-396875" algn="l" rtl="0" eaLnBrk="0" fontAlgn="base" hangingPunct="0">
        <a:spcBef>
          <a:spcPct val="25000"/>
        </a:spcBef>
        <a:spcAft>
          <a:spcPct val="0"/>
        </a:spcAft>
        <a:buClr>
          <a:srgbClr val="000099"/>
        </a:buClr>
        <a:buFont typeface="Wingdings" pitchFamily="2" charset="2"/>
        <a:buChar char="q"/>
        <a:defRPr sz="2000">
          <a:solidFill>
            <a:schemeClr val="tx1"/>
          </a:solidFill>
          <a:latin typeface="+mn-lt"/>
          <a:cs typeface="+mn-cs"/>
        </a:defRPr>
      </a:lvl5pPr>
      <a:lvl6pPr marL="2550886" indent="-398427" algn="l" rtl="0" fontAlgn="base">
        <a:spcBef>
          <a:spcPct val="25000"/>
        </a:spcBef>
        <a:spcAft>
          <a:spcPct val="0"/>
        </a:spcAft>
        <a:buClr>
          <a:srgbClr val="000099"/>
        </a:buClr>
        <a:buFont typeface="Wingdings" pitchFamily="2" charset="2"/>
        <a:buChar char="q"/>
        <a:defRPr sz="2000">
          <a:solidFill>
            <a:schemeClr val="tx1"/>
          </a:solidFill>
          <a:latin typeface="+mn-lt"/>
          <a:cs typeface="+mn-cs"/>
        </a:defRPr>
      </a:lvl6pPr>
      <a:lvl7pPr marL="3008045" indent="-398427" algn="l" rtl="0" fontAlgn="base">
        <a:spcBef>
          <a:spcPct val="25000"/>
        </a:spcBef>
        <a:spcAft>
          <a:spcPct val="0"/>
        </a:spcAft>
        <a:buClr>
          <a:srgbClr val="000099"/>
        </a:buClr>
        <a:buFont typeface="Wingdings" pitchFamily="2" charset="2"/>
        <a:buChar char="q"/>
        <a:defRPr sz="2000">
          <a:solidFill>
            <a:schemeClr val="tx1"/>
          </a:solidFill>
          <a:latin typeface="+mn-lt"/>
          <a:cs typeface="+mn-cs"/>
        </a:defRPr>
      </a:lvl7pPr>
      <a:lvl8pPr marL="3465204" indent="-398427" algn="l" rtl="0" fontAlgn="base">
        <a:spcBef>
          <a:spcPct val="25000"/>
        </a:spcBef>
        <a:spcAft>
          <a:spcPct val="0"/>
        </a:spcAft>
        <a:buClr>
          <a:srgbClr val="000099"/>
        </a:buClr>
        <a:buFont typeface="Wingdings" pitchFamily="2" charset="2"/>
        <a:buChar char="q"/>
        <a:defRPr sz="2000">
          <a:solidFill>
            <a:schemeClr val="tx1"/>
          </a:solidFill>
          <a:latin typeface="+mn-lt"/>
          <a:cs typeface="+mn-cs"/>
        </a:defRPr>
      </a:lvl8pPr>
      <a:lvl9pPr marL="3922364" indent="-398427" algn="l" rtl="0" fontAlgn="base">
        <a:spcBef>
          <a:spcPct val="25000"/>
        </a:spcBef>
        <a:spcAft>
          <a:spcPct val="0"/>
        </a:spcAft>
        <a:buClr>
          <a:srgbClr val="000099"/>
        </a:buClr>
        <a:buFont typeface="Wingdings" pitchFamily="2" charset="2"/>
        <a:buChar char="q"/>
        <a:defRPr sz="2000">
          <a:solidFill>
            <a:schemeClr val="tx1"/>
          </a:solidFill>
          <a:latin typeface="+mn-lt"/>
          <a:cs typeface="+mn-cs"/>
        </a:defRPr>
      </a:lvl9pPr>
    </p:bodyStyle>
    <p:otherStyle>
      <a:defPPr>
        <a:defRPr lang="en-US"/>
      </a:defPPr>
      <a:lvl1pPr marL="0" algn="l" defTabSz="914318" rtl="0" eaLnBrk="1" latinLnBrk="0" hangingPunct="1">
        <a:defRPr sz="1800" kern="1200">
          <a:solidFill>
            <a:schemeClr val="tx1"/>
          </a:solidFill>
          <a:latin typeface="+mn-lt"/>
          <a:ea typeface="+mn-ea"/>
          <a:cs typeface="+mn-cs"/>
        </a:defRPr>
      </a:lvl1pPr>
      <a:lvl2pPr marL="457159" algn="l" defTabSz="914318" rtl="0" eaLnBrk="1" latinLnBrk="0" hangingPunct="1">
        <a:defRPr sz="1800" kern="1200">
          <a:solidFill>
            <a:schemeClr val="tx1"/>
          </a:solidFill>
          <a:latin typeface="+mn-lt"/>
          <a:ea typeface="+mn-ea"/>
          <a:cs typeface="+mn-cs"/>
        </a:defRPr>
      </a:lvl2pPr>
      <a:lvl3pPr marL="914318" algn="l" defTabSz="914318" rtl="0" eaLnBrk="1" latinLnBrk="0" hangingPunct="1">
        <a:defRPr sz="1800" kern="1200">
          <a:solidFill>
            <a:schemeClr val="tx1"/>
          </a:solidFill>
          <a:latin typeface="+mn-lt"/>
          <a:ea typeface="+mn-ea"/>
          <a:cs typeface="+mn-cs"/>
        </a:defRPr>
      </a:lvl3pPr>
      <a:lvl4pPr marL="1371477" algn="l" defTabSz="914318" rtl="0" eaLnBrk="1" latinLnBrk="0" hangingPunct="1">
        <a:defRPr sz="1800" kern="1200">
          <a:solidFill>
            <a:schemeClr val="tx1"/>
          </a:solidFill>
          <a:latin typeface="+mn-lt"/>
          <a:ea typeface="+mn-ea"/>
          <a:cs typeface="+mn-cs"/>
        </a:defRPr>
      </a:lvl4pPr>
      <a:lvl5pPr marL="1828637" algn="l" defTabSz="914318" rtl="0" eaLnBrk="1" latinLnBrk="0" hangingPunct="1">
        <a:defRPr sz="1800" kern="1200">
          <a:solidFill>
            <a:schemeClr val="tx1"/>
          </a:solidFill>
          <a:latin typeface="+mn-lt"/>
          <a:ea typeface="+mn-ea"/>
          <a:cs typeface="+mn-cs"/>
        </a:defRPr>
      </a:lvl5pPr>
      <a:lvl6pPr marL="2285797" algn="l" defTabSz="914318" rtl="0" eaLnBrk="1" latinLnBrk="0" hangingPunct="1">
        <a:defRPr sz="1800" kern="1200">
          <a:solidFill>
            <a:schemeClr val="tx1"/>
          </a:solidFill>
          <a:latin typeface="+mn-lt"/>
          <a:ea typeface="+mn-ea"/>
          <a:cs typeface="+mn-cs"/>
        </a:defRPr>
      </a:lvl6pPr>
      <a:lvl7pPr marL="2742956" algn="l" defTabSz="914318" rtl="0" eaLnBrk="1" latinLnBrk="0" hangingPunct="1">
        <a:defRPr sz="1800" kern="1200">
          <a:solidFill>
            <a:schemeClr val="tx1"/>
          </a:solidFill>
          <a:latin typeface="+mn-lt"/>
          <a:ea typeface="+mn-ea"/>
          <a:cs typeface="+mn-cs"/>
        </a:defRPr>
      </a:lvl7pPr>
      <a:lvl8pPr marL="3200115" algn="l" defTabSz="914318" rtl="0" eaLnBrk="1" latinLnBrk="0" hangingPunct="1">
        <a:defRPr sz="1800" kern="1200">
          <a:solidFill>
            <a:schemeClr val="tx1"/>
          </a:solidFill>
          <a:latin typeface="+mn-lt"/>
          <a:ea typeface="+mn-ea"/>
          <a:cs typeface="+mn-cs"/>
        </a:defRPr>
      </a:lvl8pPr>
      <a:lvl9pPr marL="3657274" algn="l" defTabSz="91431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a:xfrm>
            <a:off x="685800" y="990600"/>
            <a:ext cx="7772400" cy="1128713"/>
          </a:xfrm>
        </p:spPr>
        <p:txBody>
          <a:bodyPr/>
          <a:lstStyle/>
          <a:p>
            <a:pPr defTabSz="911225" eaLnBrk="1" hangingPunct="1"/>
            <a:r>
              <a:rPr lang="en-US" smtClean="0">
                <a:solidFill>
                  <a:srgbClr val="FF0000"/>
                </a:solidFill>
              </a:rPr>
              <a:t>VMIS – to make life easy</a:t>
            </a:r>
          </a:p>
        </p:txBody>
      </p:sp>
      <p:sp>
        <p:nvSpPr>
          <p:cNvPr id="13315" name="Rectangle 3"/>
          <p:cNvSpPr>
            <a:spLocks noGrp="1" noChangeArrowheads="1"/>
          </p:cNvSpPr>
          <p:nvPr>
            <p:ph type="subTitle" idx="1"/>
          </p:nvPr>
        </p:nvSpPr>
        <p:spPr>
          <a:xfrm>
            <a:off x="685800" y="3241675"/>
            <a:ext cx="7772400" cy="2320925"/>
          </a:xfrm>
        </p:spPr>
        <p:txBody>
          <a:bodyPr/>
          <a:lstStyle/>
          <a:p>
            <a:pPr algn="ctr" defTabSz="911225" eaLnBrk="1" hangingPunct="1"/>
            <a:r>
              <a:rPr lang="en-US" b="1" i="1" smtClean="0">
                <a:solidFill>
                  <a:srgbClr val="FF0000"/>
                </a:solidFill>
              </a:rPr>
              <a:t>Part II:</a:t>
            </a:r>
          </a:p>
          <a:p>
            <a:pPr algn="ctr" defTabSz="911225" eaLnBrk="1" hangingPunct="1"/>
            <a:r>
              <a:rPr lang="en-US" b="1" i="1" smtClean="0">
                <a:solidFill>
                  <a:srgbClr val="FF0000"/>
                </a:solidFill>
              </a:rPr>
              <a:t>Viewing Data and Creating Reports</a:t>
            </a:r>
          </a:p>
          <a:p>
            <a:pPr algn="ctr" defTabSz="911225" eaLnBrk="1" hangingPunct="1"/>
            <a:endParaRPr lang="en-US" b="1" i="1" smtClean="0">
              <a:solidFill>
                <a:srgbClr val="FF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a:xfrm>
            <a:off x="574675" y="304800"/>
            <a:ext cx="8001000" cy="609600"/>
          </a:xfrm>
        </p:spPr>
        <p:txBody>
          <a:bodyPr/>
          <a:lstStyle/>
          <a:p>
            <a:pPr defTabSz="911225" eaLnBrk="1" hangingPunct="1"/>
            <a:r>
              <a:rPr lang="en-US" sz="2200" smtClean="0">
                <a:solidFill>
                  <a:srgbClr val="FF0000"/>
                </a:solidFill>
              </a:rPr>
              <a:t>VMIS – Creating Reports</a:t>
            </a:r>
          </a:p>
        </p:txBody>
      </p:sp>
      <p:sp>
        <p:nvSpPr>
          <p:cNvPr id="22531" name="Text Box 4"/>
          <p:cNvSpPr txBox="1">
            <a:spLocks noChangeArrowheads="1"/>
          </p:cNvSpPr>
          <p:nvPr/>
        </p:nvSpPr>
        <p:spPr bwMode="auto">
          <a:xfrm>
            <a:off x="838200" y="4038600"/>
            <a:ext cx="6629400" cy="1793875"/>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sz="1400"/>
              <a:t>When a report request has been received VMIS will issue the message shown above. </a:t>
            </a:r>
            <a:r>
              <a:rPr lang="en-US" sz="1400" b="1" i="1">
                <a:solidFill>
                  <a:srgbClr val="FF0000"/>
                </a:solidFill>
              </a:rPr>
              <a:t>Reports are ordinarily available within 5 minutes of making a request, and prior to receiving a confirming Email. </a:t>
            </a:r>
          </a:p>
          <a:p>
            <a:pPr algn="l" defTabSz="911225">
              <a:spcBef>
                <a:spcPct val="50000"/>
              </a:spcBef>
            </a:pPr>
            <a:r>
              <a:rPr lang="en-US" sz="1400" b="1" i="1"/>
              <a:t>Do not select the web link shown in the Email. It is only for AARP employees.</a:t>
            </a:r>
            <a:endParaRPr lang="en-US" sz="1400"/>
          </a:p>
          <a:p>
            <a:pPr algn="l" defTabSz="911225">
              <a:spcBef>
                <a:spcPct val="50000"/>
              </a:spcBef>
            </a:pPr>
            <a:r>
              <a:rPr lang="en-US" sz="1400"/>
              <a:t>REMEMBER – The report will be available in </a:t>
            </a:r>
            <a:r>
              <a:rPr lang="en-US" sz="1400" b="1"/>
              <a:t>My Report Docs</a:t>
            </a:r>
            <a:r>
              <a:rPr lang="en-US" sz="1400"/>
              <a:t> section at the top of the </a:t>
            </a:r>
            <a:r>
              <a:rPr lang="en-US" sz="1400" b="1"/>
              <a:t>Home</a:t>
            </a:r>
            <a:r>
              <a:rPr lang="en-US" sz="1400"/>
              <a:t> screen.</a:t>
            </a:r>
          </a:p>
        </p:txBody>
      </p:sp>
      <p:pic>
        <p:nvPicPr>
          <p:cNvPr id="22532" name="Picture 5"/>
          <p:cNvPicPr>
            <a:picLocks noChangeAspect="1" noChangeArrowheads="1"/>
          </p:cNvPicPr>
          <p:nvPr/>
        </p:nvPicPr>
        <p:blipFill>
          <a:blip r:embed="rId3" cstate="print"/>
          <a:srcRect l="17923" t="17778" r="15276" b="11111"/>
          <a:stretch>
            <a:fillRect/>
          </a:stretch>
        </p:blipFill>
        <p:spPr bwMode="auto">
          <a:xfrm>
            <a:off x="1981200" y="1503363"/>
            <a:ext cx="3810000" cy="2230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p:txBody>
          <a:bodyPr/>
          <a:lstStyle/>
          <a:p>
            <a:pPr defTabSz="911225" eaLnBrk="1" hangingPunct="1"/>
            <a:r>
              <a:rPr lang="en-US" sz="2200" smtClean="0">
                <a:solidFill>
                  <a:srgbClr val="FF0000"/>
                </a:solidFill>
              </a:rPr>
              <a:t>VMIS – Viewing Reports</a:t>
            </a:r>
          </a:p>
        </p:txBody>
      </p:sp>
      <p:pic>
        <p:nvPicPr>
          <p:cNvPr id="23555" name="Picture 4"/>
          <p:cNvPicPr>
            <a:picLocks noChangeAspect="1" noChangeArrowheads="1"/>
          </p:cNvPicPr>
          <p:nvPr/>
        </p:nvPicPr>
        <p:blipFill>
          <a:blip r:embed="rId3" cstate="print"/>
          <a:srcRect/>
          <a:stretch>
            <a:fillRect/>
          </a:stretch>
        </p:blipFill>
        <p:spPr bwMode="auto">
          <a:xfrm>
            <a:off x="609600" y="1371600"/>
            <a:ext cx="6781800" cy="4076700"/>
          </a:xfrm>
          <a:prstGeom prst="rect">
            <a:avLst/>
          </a:prstGeom>
          <a:noFill/>
          <a:ln w="9525">
            <a:noFill/>
            <a:miter lim="800000"/>
            <a:headEnd/>
            <a:tailEnd/>
          </a:ln>
        </p:spPr>
      </p:pic>
      <p:sp>
        <p:nvSpPr>
          <p:cNvPr id="23556" name="Text Box 5"/>
          <p:cNvSpPr txBox="1">
            <a:spLocks noChangeArrowheads="1"/>
          </p:cNvSpPr>
          <p:nvPr/>
        </p:nvSpPr>
        <p:spPr bwMode="auto">
          <a:xfrm>
            <a:off x="514350" y="5495925"/>
            <a:ext cx="6877050" cy="338138"/>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sz="1600" b="1"/>
              <a:t>My Report Docs</a:t>
            </a:r>
            <a:r>
              <a:rPr lang="en-US" sz="1600"/>
              <a:t> provides several optional report listing views. </a:t>
            </a:r>
          </a:p>
        </p:txBody>
      </p:sp>
      <p:grpSp>
        <p:nvGrpSpPr>
          <p:cNvPr id="23557" name="Group 10"/>
          <p:cNvGrpSpPr>
            <a:grpSpLocks/>
          </p:cNvGrpSpPr>
          <p:nvPr/>
        </p:nvGrpSpPr>
        <p:grpSpPr bwMode="auto">
          <a:xfrm>
            <a:off x="1371600" y="2241550"/>
            <a:ext cx="5419725" cy="376238"/>
            <a:chOff x="1200" y="1440"/>
            <a:chExt cx="3414" cy="237"/>
          </a:xfrm>
        </p:grpSpPr>
        <p:sp>
          <p:nvSpPr>
            <p:cNvPr id="23562" name="Text Box 6"/>
            <p:cNvSpPr txBox="1">
              <a:spLocks noChangeArrowheads="1"/>
            </p:cNvSpPr>
            <p:nvPr/>
          </p:nvSpPr>
          <p:spPr bwMode="auto">
            <a:xfrm>
              <a:off x="1200" y="1440"/>
              <a:ext cx="2976" cy="237"/>
            </a:xfrm>
            <a:prstGeom prst="rect">
              <a:avLst/>
            </a:prstGeom>
            <a:noFill/>
            <a:ln w="9525">
              <a:solidFill>
                <a:schemeClr val="tx1"/>
              </a:solidFill>
              <a:miter lim="800000"/>
              <a:headEnd/>
              <a:tailEnd/>
            </a:ln>
          </p:spPr>
          <p:txBody>
            <a:bodyPr>
              <a:spAutoFit/>
            </a:bodyPr>
            <a:lstStyle/>
            <a:p>
              <a:pPr algn="l" defTabSz="911225">
                <a:spcBef>
                  <a:spcPct val="50000"/>
                </a:spcBef>
              </a:pPr>
              <a:r>
                <a:rPr lang="en-US"/>
                <a:t>View -- default is - Categories</a:t>
              </a:r>
            </a:p>
          </p:txBody>
        </p:sp>
        <p:sp>
          <p:nvSpPr>
            <p:cNvPr id="23563" name="Line 7"/>
            <p:cNvSpPr>
              <a:spLocks noChangeShapeType="1"/>
            </p:cNvSpPr>
            <p:nvPr/>
          </p:nvSpPr>
          <p:spPr bwMode="auto">
            <a:xfrm>
              <a:off x="4182" y="1584"/>
              <a:ext cx="432" cy="0"/>
            </a:xfrm>
            <a:prstGeom prst="line">
              <a:avLst/>
            </a:prstGeom>
            <a:noFill/>
            <a:ln w="38100">
              <a:solidFill>
                <a:srgbClr val="FF0000"/>
              </a:solidFill>
              <a:round/>
              <a:headEnd/>
              <a:tailEnd type="triangle" w="med" len="med"/>
            </a:ln>
          </p:spPr>
          <p:txBody>
            <a:bodyPr/>
            <a:lstStyle/>
            <a:p>
              <a:endParaRPr lang="en-US"/>
            </a:p>
          </p:txBody>
        </p:sp>
      </p:grpSp>
      <p:grpSp>
        <p:nvGrpSpPr>
          <p:cNvPr id="3" name="Group 10"/>
          <p:cNvGrpSpPr>
            <a:grpSpLocks/>
          </p:cNvGrpSpPr>
          <p:nvPr/>
        </p:nvGrpSpPr>
        <p:grpSpPr bwMode="auto">
          <a:xfrm>
            <a:off x="6662738" y="1198563"/>
            <a:ext cx="2328862" cy="954087"/>
            <a:chOff x="6662735" y="1198563"/>
            <a:chExt cx="2328865" cy="954108"/>
          </a:xfrm>
        </p:grpSpPr>
        <p:sp>
          <p:nvSpPr>
            <p:cNvPr id="23560" name="Text Box 11"/>
            <p:cNvSpPr txBox="1">
              <a:spLocks noChangeArrowheads="1"/>
            </p:cNvSpPr>
            <p:nvPr/>
          </p:nvSpPr>
          <p:spPr bwMode="auto">
            <a:xfrm>
              <a:off x="7620000" y="1198563"/>
              <a:ext cx="1371600" cy="954108"/>
            </a:xfrm>
            <a:prstGeom prst="rect">
              <a:avLst/>
            </a:prstGeom>
            <a:noFill/>
            <a:ln w="9525">
              <a:solidFill>
                <a:schemeClr val="tx1"/>
              </a:solidFill>
              <a:miter lim="800000"/>
              <a:headEnd/>
              <a:tailEnd/>
            </a:ln>
          </p:spPr>
          <p:txBody>
            <a:bodyPr>
              <a:spAutoFit/>
            </a:bodyPr>
            <a:lstStyle/>
            <a:p>
              <a:pPr algn="l" defTabSz="911225">
                <a:spcBef>
                  <a:spcPct val="50000"/>
                </a:spcBef>
              </a:pPr>
              <a:r>
                <a:rPr lang="en-US" sz="1400"/>
                <a:t>NOTE: </a:t>
              </a:r>
              <a:r>
                <a:rPr lang="en-US" sz="1400">
                  <a:latin typeface="Comic Sans MS" pitchFamily="66" charset="0"/>
                </a:rPr>
                <a:t>To return to the HOME page click here.</a:t>
              </a:r>
            </a:p>
          </p:txBody>
        </p:sp>
        <p:sp>
          <p:nvSpPr>
            <p:cNvPr id="23561" name="Line 7"/>
            <p:cNvSpPr>
              <a:spLocks noChangeShapeType="1"/>
            </p:cNvSpPr>
            <p:nvPr/>
          </p:nvSpPr>
          <p:spPr bwMode="auto">
            <a:xfrm flipH="1">
              <a:off x="6662735" y="1695450"/>
              <a:ext cx="957264" cy="276225"/>
            </a:xfrm>
            <a:prstGeom prst="line">
              <a:avLst/>
            </a:prstGeom>
            <a:noFill/>
            <a:ln w="38100">
              <a:solidFill>
                <a:srgbClr val="FF0000"/>
              </a:solidFill>
              <a:round/>
              <a:headEnd/>
              <a:tailEnd type="triangle" w="med" len="med"/>
            </a:ln>
          </p:spPr>
          <p:txBody>
            <a:bodyPr/>
            <a:lstStyle/>
            <a:p>
              <a:endParaRPr lang="en-US"/>
            </a:p>
          </p:txBody>
        </p:sp>
      </p:grpSp>
      <p:sp>
        <p:nvSpPr>
          <p:cNvPr id="12" name="Text Box 11"/>
          <p:cNvSpPr txBox="1">
            <a:spLocks noChangeArrowheads="1"/>
          </p:cNvSpPr>
          <p:nvPr/>
        </p:nvSpPr>
        <p:spPr bwMode="auto">
          <a:xfrm>
            <a:off x="7620000" y="3803650"/>
            <a:ext cx="1371600" cy="1492250"/>
          </a:xfrm>
          <a:prstGeom prst="rect">
            <a:avLst/>
          </a:prstGeom>
          <a:noFill/>
          <a:ln w="9525">
            <a:solidFill>
              <a:schemeClr val="tx1"/>
            </a:solidFill>
            <a:miter lim="800000"/>
            <a:headEnd/>
            <a:tailEnd/>
          </a:ln>
        </p:spPr>
        <p:txBody>
          <a:bodyPr lIns="91432" tIns="45716" rIns="91432" bIns="45716">
            <a:spAutoFit/>
          </a:bodyPr>
          <a:lstStyle/>
          <a:p>
            <a:pPr algn="l" defTabSz="911225">
              <a:spcBef>
                <a:spcPct val="50000"/>
              </a:spcBef>
            </a:pPr>
            <a:r>
              <a:rPr lang="en-US" sz="1300"/>
              <a:t>Double click the file name to see the report. (Click the magnifier to delete a file listing.)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2000" fill="hold"/>
                                        <p:tgtEl>
                                          <p:spTgt spid="12"/>
                                        </p:tgtEl>
                                        <p:attrNameLst>
                                          <p:attrName>ppt_x</p:attrName>
                                        </p:attrNameLst>
                                      </p:cBhvr>
                                      <p:tavLst>
                                        <p:tav tm="0">
                                          <p:val>
                                            <p:strVal val="1+#ppt_w/2"/>
                                          </p:val>
                                        </p:tav>
                                        <p:tav tm="100000">
                                          <p:val>
                                            <p:strVal val="#ppt_x"/>
                                          </p:val>
                                        </p:tav>
                                      </p:tavLst>
                                    </p:anim>
                                    <p:anim calcmode="lin" valueType="num">
                                      <p:cBhvr additive="base">
                                        <p:cTn id="8" dur="2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2000" fill="hold"/>
                                        <p:tgtEl>
                                          <p:spTgt spid="3"/>
                                        </p:tgtEl>
                                        <p:attrNameLst>
                                          <p:attrName>ppt_x</p:attrName>
                                        </p:attrNameLst>
                                      </p:cBhvr>
                                      <p:tavLst>
                                        <p:tav tm="0">
                                          <p:val>
                                            <p:strVal val="1+#ppt_w/2"/>
                                          </p:val>
                                        </p:tav>
                                        <p:tav tm="100000">
                                          <p:val>
                                            <p:strVal val="#ppt_x"/>
                                          </p:val>
                                        </p:tav>
                                      </p:tavLst>
                                    </p:anim>
                                    <p:anim calcmode="lin" valueType="num">
                                      <p:cBhvr additive="base">
                                        <p:cTn id="14" dur="2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cstate="print"/>
          <a:srcRect t="25810"/>
          <a:stretch>
            <a:fillRect/>
          </a:stretch>
        </p:blipFill>
        <p:spPr bwMode="auto">
          <a:xfrm>
            <a:off x="1035050" y="2208213"/>
            <a:ext cx="7540625" cy="2619375"/>
          </a:xfrm>
          <a:prstGeom prst="rect">
            <a:avLst/>
          </a:prstGeom>
          <a:noFill/>
          <a:ln w="38100" algn="ctr">
            <a:noFill/>
            <a:miter lim="800000"/>
            <a:headEnd/>
            <a:tailEnd/>
          </a:ln>
        </p:spPr>
      </p:pic>
      <p:sp>
        <p:nvSpPr>
          <p:cNvPr id="24579" name="Rectangle 2"/>
          <p:cNvSpPr>
            <a:spLocks noGrp="1" noChangeArrowheads="1"/>
          </p:cNvSpPr>
          <p:nvPr>
            <p:ph type="title" idx="4294967295"/>
          </p:nvPr>
        </p:nvSpPr>
        <p:spPr>
          <a:xfrm>
            <a:off x="612775" y="152400"/>
            <a:ext cx="8001000" cy="685800"/>
          </a:xfrm>
        </p:spPr>
        <p:txBody>
          <a:bodyPr/>
          <a:lstStyle/>
          <a:p>
            <a:pPr defTabSz="911225" eaLnBrk="1" hangingPunct="1"/>
            <a:r>
              <a:rPr lang="en-US" sz="2200" smtClean="0">
                <a:solidFill>
                  <a:srgbClr val="FF0000"/>
                </a:solidFill>
              </a:rPr>
              <a:t>VMIS – The Report Directory - PDF and Excel Outputs</a:t>
            </a:r>
          </a:p>
        </p:txBody>
      </p:sp>
      <p:grpSp>
        <p:nvGrpSpPr>
          <p:cNvPr id="2" name="Group 18"/>
          <p:cNvGrpSpPr>
            <a:grpSpLocks/>
          </p:cNvGrpSpPr>
          <p:nvPr/>
        </p:nvGrpSpPr>
        <p:grpSpPr bwMode="auto">
          <a:xfrm>
            <a:off x="501650" y="2533650"/>
            <a:ext cx="533400" cy="165100"/>
            <a:chOff x="240" y="1000"/>
            <a:chExt cx="336" cy="104"/>
          </a:xfrm>
        </p:grpSpPr>
        <p:sp>
          <p:nvSpPr>
            <p:cNvPr id="24597" name="Line 4"/>
            <p:cNvSpPr>
              <a:spLocks noChangeShapeType="1"/>
            </p:cNvSpPr>
            <p:nvPr/>
          </p:nvSpPr>
          <p:spPr bwMode="auto">
            <a:xfrm>
              <a:off x="240" y="1000"/>
              <a:ext cx="336" cy="0"/>
            </a:xfrm>
            <a:prstGeom prst="line">
              <a:avLst/>
            </a:prstGeom>
            <a:noFill/>
            <a:ln w="38100">
              <a:solidFill>
                <a:srgbClr val="FF0000"/>
              </a:solidFill>
              <a:round/>
              <a:headEnd/>
              <a:tailEnd type="triangle" w="med" len="med"/>
            </a:ln>
          </p:spPr>
          <p:txBody>
            <a:bodyPr/>
            <a:lstStyle/>
            <a:p>
              <a:endParaRPr lang="en-US"/>
            </a:p>
          </p:txBody>
        </p:sp>
        <p:sp>
          <p:nvSpPr>
            <p:cNvPr id="24598" name="Line 5"/>
            <p:cNvSpPr>
              <a:spLocks noChangeShapeType="1"/>
            </p:cNvSpPr>
            <p:nvPr/>
          </p:nvSpPr>
          <p:spPr bwMode="auto">
            <a:xfrm>
              <a:off x="240" y="1104"/>
              <a:ext cx="336" cy="0"/>
            </a:xfrm>
            <a:prstGeom prst="line">
              <a:avLst/>
            </a:prstGeom>
            <a:noFill/>
            <a:ln w="38100">
              <a:solidFill>
                <a:srgbClr val="FF0000"/>
              </a:solidFill>
              <a:round/>
              <a:headEnd/>
              <a:tailEnd type="triangle" w="med" len="med"/>
            </a:ln>
          </p:spPr>
          <p:txBody>
            <a:bodyPr/>
            <a:lstStyle/>
            <a:p>
              <a:endParaRPr lang="en-US"/>
            </a:p>
          </p:txBody>
        </p:sp>
      </p:grpSp>
      <p:grpSp>
        <p:nvGrpSpPr>
          <p:cNvPr id="3" name="Group 19"/>
          <p:cNvGrpSpPr>
            <a:grpSpLocks/>
          </p:cNvGrpSpPr>
          <p:nvPr/>
        </p:nvGrpSpPr>
        <p:grpSpPr bwMode="auto">
          <a:xfrm>
            <a:off x="501650" y="3117850"/>
            <a:ext cx="533400" cy="165100"/>
            <a:chOff x="240" y="1232"/>
            <a:chExt cx="336" cy="104"/>
          </a:xfrm>
        </p:grpSpPr>
        <p:sp>
          <p:nvSpPr>
            <p:cNvPr id="24595" name="Line 6"/>
            <p:cNvSpPr>
              <a:spLocks noChangeShapeType="1"/>
            </p:cNvSpPr>
            <p:nvPr/>
          </p:nvSpPr>
          <p:spPr bwMode="auto">
            <a:xfrm>
              <a:off x="240" y="1336"/>
              <a:ext cx="336" cy="0"/>
            </a:xfrm>
            <a:prstGeom prst="line">
              <a:avLst/>
            </a:prstGeom>
            <a:noFill/>
            <a:ln w="38100">
              <a:solidFill>
                <a:srgbClr val="00FF00"/>
              </a:solidFill>
              <a:round/>
              <a:headEnd/>
              <a:tailEnd type="triangle" w="med" len="med"/>
            </a:ln>
          </p:spPr>
          <p:txBody>
            <a:bodyPr/>
            <a:lstStyle/>
            <a:p>
              <a:endParaRPr lang="en-US"/>
            </a:p>
          </p:txBody>
        </p:sp>
        <p:sp>
          <p:nvSpPr>
            <p:cNvPr id="24596" name="Line 7"/>
            <p:cNvSpPr>
              <a:spLocks noChangeShapeType="1"/>
            </p:cNvSpPr>
            <p:nvPr/>
          </p:nvSpPr>
          <p:spPr bwMode="auto">
            <a:xfrm>
              <a:off x="240" y="1232"/>
              <a:ext cx="336" cy="0"/>
            </a:xfrm>
            <a:prstGeom prst="line">
              <a:avLst/>
            </a:prstGeom>
            <a:noFill/>
            <a:ln w="38100">
              <a:solidFill>
                <a:srgbClr val="00FF00"/>
              </a:solidFill>
              <a:round/>
              <a:headEnd/>
              <a:tailEnd type="triangle" w="med" len="med"/>
            </a:ln>
          </p:spPr>
          <p:txBody>
            <a:bodyPr/>
            <a:lstStyle/>
            <a:p>
              <a:endParaRPr lang="en-US"/>
            </a:p>
          </p:txBody>
        </p:sp>
      </p:grpSp>
      <p:sp>
        <p:nvSpPr>
          <p:cNvPr id="74760" name="Line 8"/>
          <p:cNvSpPr>
            <a:spLocks noChangeShapeType="1"/>
          </p:cNvSpPr>
          <p:nvPr/>
        </p:nvSpPr>
        <p:spPr bwMode="auto">
          <a:xfrm>
            <a:off x="501650" y="3679825"/>
            <a:ext cx="533400" cy="0"/>
          </a:xfrm>
          <a:prstGeom prst="line">
            <a:avLst/>
          </a:prstGeom>
          <a:noFill/>
          <a:ln w="38100">
            <a:solidFill>
              <a:srgbClr val="0000FF"/>
            </a:solidFill>
            <a:round/>
            <a:headEnd/>
            <a:tailEnd type="stealth" w="lg" len="lg"/>
          </a:ln>
        </p:spPr>
        <p:txBody>
          <a:bodyPr lIns="91432" tIns="45716" rIns="91432" bIns="45716"/>
          <a:lstStyle/>
          <a:p>
            <a:endParaRPr lang="en-US"/>
          </a:p>
        </p:txBody>
      </p:sp>
      <p:sp>
        <p:nvSpPr>
          <p:cNvPr id="74761" name="Line 9"/>
          <p:cNvSpPr>
            <a:spLocks noChangeShapeType="1"/>
          </p:cNvSpPr>
          <p:nvPr/>
        </p:nvSpPr>
        <p:spPr bwMode="auto">
          <a:xfrm>
            <a:off x="501650" y="4267200"/>
            <a:ext cx="533400" cy="0"/>
          </a:xfrm>
          <a:prstGeom prst="line">
            <a:avLst/>
          </a:prstGeom>
          <a:noFill/>
          <a:ln w="38100">
            <a:solidFill>
              <a:srgbClr val="FF9900"/>
            </a:solidFill>
            <a:round/>
            <a:headEnd/>
            <a:tailEnd type="stealth" w="lg" len="lg"/>
          </a:ln>
        </p:spPr>
        <p:txBody>
          <a:bodyPr lIns="91432" tIns="45716" rIns="91432" bIns="45716"/>
          <a:lstStyle/>
          <a:p>
            <a:endParaRPr lang="en-US"/>
          </a:p>
        </p:txBody>
      </p:sp>
      <p:grpSp>
        <p:nvGrpSpPr>
          <p:cNvPr id="4" name="Group 12"/>
          <p:cNvGrpSpPr>
            <a:grpSpLocks/>
          </p:cNvGrpSpPr>
          <p:nvPr/>
        </p:nvGrpSpPr>
        <p:grpSpPr bwMode="auto">
          <a:xfrm>
            <a:off x="904875" y="2536825"/>
            <a:ext cx="3000375" cy="3343275"/>
            <a:chOff x="570" y="1214"/>
            <a:chExt cx="1890" cy="2106"/>
          </a:xfrm>
        </p:grpSpPr>
        <p:sp>
          <p:nvSpPr>
            <p:cNvPr id="24593" name="Line 11"/>
            <p:cNvSpPr>
              <a:spLocks noChangeShapeType="1"/>
            </p:cNvSpPr>
            <p:nvPr/>
          </p:nvSpPr>
          <p:spPr bwMode="auto">
            <a:xfrm flipV="1">
              <a:off x="2460" y="1214"/>
              <a:ext cx="0" cy="1352"/>
            </a:xfrm>
            <a:prstGeom prst="line">
              <a:avLst/>
            </a:prstGeom>
            <a:noFill/>
            <a:ln w="38100">
              <a:solidFill>
                <a:srgbClr val="FF0000"/>
              </a:solidFill>
              <a:round/>
              <a:headEnd/>
              <a:tailEnd type="triangle" w="med" len="med"/>
            </a:ln>
          </p:spPr>
          <p:txBody>
            <a:bodyPr/>
            <a:lstStyle/>
            <a:p>
              <a:endParaRPr lang="en-US"/>
            </a:p>
          </p:txBody>
        </p:sp>
        <p:sp>
          <p:nvSpPr>
            <p:cNvPr id="24594" name="Text Box 12"/>
            <p:cNvSpPr txBox="1">
              <a:spLocks noChangeArrowheads="1"/>
            </p:cNvSpPr>
            <p:nvPr/>
          </p:nvSpPr>
          <p:spPr bwMode="auto">
            <a:xfrm>
              <a:off x="570" y="2538"/>
              <a:ext cx="1890" cy="782"/>
            </a:xfrm>
            <a:prstGeom prst="rect">
              <a:avLst/>
            </a:prstGeom>
            <a:solidFill>
              <a:srgbClr val="FFFFFF"/>
            </a:solidFill>
            <a:ln w="9525">
              <a:solidFill>
                <a:srgbClr val="FF0000"/>
              </a:solidFill>
              <a:miter lim="800000"/>
              <a:headEnd/>
              <a:tailEnd/>
            </a:ln>
          </p:spPr>
          <p:txBody>
            <a:bodyPr>
              <a:spAutoFit/>
            </a:bodyPr>
            <a:lstStyle/>
            <a:p>
              <a:pPr algn="l" defTabSz="911225">
                <a:spcAft>
                  <a:spcPts val="600"/>
                </a:spcAft>
              </a:pPr>
              <a:r>
                <a:rPr lang="en-US" sz="1400"/>
                <a:t>PDF is comparable to the paper reports provided prior to VMIS being available</a:t>
              </a:r>
            </a:p>
            <a:p>
              <a:pPr algn="l" defTabSz="911225">
                <a:spcAft>
                  <a:spcPts val="600"/>
                </a:spcAft>
              </a:pPr>
              <a:r>
                <a:rPr lang="en-US" sz="1400" i="1"/>
                <a:t>It is easy to read, but can not be edited. </a:t>
              </a:r>
            </a:p>
          </p:txBody>
        </p:sp>
      </p:grpSp>
      <p:grpSp>
        <p:nvGrpSpPr>
          <p:cNvPr id="5" name="Group 15"/>
          <p:cNvGrpSpPr>
            <a:grpSpLocks/>
          </p:cNvGrpSpPr>
          <p:nvPr/>
        </p:nvGrpSpPr>
        <p:grpSpPr bwMode="auto">
          <a:xfrm>
            <a:off x="4229100" y="4489450"/>
            <a:ext cx="4346575" cy="1401763"/>
            <a:chOff x="3578" y="2256"/>
            <a:chExt cx="1824" cy="1071"/>
          </a:xfrm>
        </p:grpSpPr>
        <p:sp>
          <p:nvSpPr>
            <p:cNvPr id="24591" name="Line 14"/>
            <p:cNvSpPr>
              <a:spLocks noChangeShapeType="1"/>
            </p:cNvSpPr>
            <p:nvPr/>
          </p:nvSpPr>
          <p:spPr bwMode="auto">
            <a:xfrm flipV="1">
              <a:off x="3578" y="2256"/>
              <a:ext cx="0" cy="256"/>
            </a:xfrm>
            <a:prstGeom prst="line">
              <a:avLst/>
            </a:prstGeom>
            <a:noFill/>
            <a:ln w="38100">
              <a:solidFill>
                <a:srgbClr val="FF0000"/>
              </a:solidFill>
              <a:round/>
              <a:headEnd/>
              <a:tailEnd type="triangle" w="med" len="med"/>
            </a:ln>
          </p:spPr>
          <p:txBody>
            <a:bodyPr/>
            <a:lstStyle/>
            <a:p>
              <a:endParaRPr lang="en-US"/>
            </a:p>
          </p:txBody>
        </p:sp>
        <p:sp>
          <p:nvSpPr>
            <p:cNvPr id="24592" name="Text Box 15"/>
            <p:cNvSpPr txBox="1">
              <a:spLocks noChangeArrowheads="1"/>
            </p:cNvSpPr>
            <p:nvPr/>
          </p:nvSpPr>
          <p:spPr bwMode="auto">
            <a:xfrm>
              <a:off x="3578" y="2379"/>
              <a:ext cx="1824" cy="948"/>
            </a:xfrm>
            <a:prstGeom prst="rect">
              <a:avLst/>
            </a:prstGeom>
            <a:solidFill>
              <a:srgbClr val="FFFFFF"/>
            </a:solidFill>
            <a:ln w="9525">
              <a:solidFill>
                <a:srgbClr val="FF0000"/>
              </a:solidFill>
              <a:miter lim="800000"/>
              <a:headEnd/>
              <a:tailEnd/>
            </a:ln>
          </p:spPr>
          <p:txBody>
            <a:bodyPr>
              <a:spAutoFit/>
            </a:bodyPr>
            <a:lstStyle/>
            <a:p>
              <a:pPr algn="l" defTabSz="911225">
                <a:spcAft>
                  <a:spcPts val="600"/>
                </a:spcAft>
                <a:tabLst>
                  <a:tab pos="231775" algn="l"/>
                </a:tabLst>
              </a:pPr>
              <a:r>
                <a:rPr lang="en-US" sz="1400"/>
                <a:t>The </a:t>
              </a:r>
              <a:r>
                <a:rPr lang="en-US" sz="1400" i="1"/>
                <a:t>Excel reports can be edited </a:t>
              </a:r>
              <a:r>
                <a:rPr lang="en-US" sz="1400"/>
                <a:t>using commands including:</a:t>
              </a:r>
            </a:p>
            <a:p>
              <a:pPr defTabSz="911225">
                <a:spcAft>
                  <a:spcPts val="600"/>
                </a:spcAft>
                <a:tabLst>
                  <a:tab pos="231775" algn="l"/>
                </a:tabLst>
              </a:pPr>
              <a:r>
                <a:rPr lang="en-US" sz="1400"/>
                <a:t>Freeze Panes, Filter, Sort, Hide Rows and Hide Columns along with others to generate a compact, useful report.</a:t>
              </a:r>
            </a:p>
          </p:txBody>
        </p:sp>
      </p:grpSp>
      <p:grpSp>
        <p:nvGrpSpPr>
          <p:cNvPr id="6" name="Group 22"/>
          <p:cNvGrpSpPr>
            <a:grpSpLocks/>
          </p:cNvGrpSpPr>
          <p:nvPr/>
        </p:nvGrpSpPr>
        <p:grpSpPr bwMode="auto">
          <a:xfrm>
            <a:off x="4838700" y="1303338"/>
            <a:ext cx="3495675" cy="738187"/>
            <a:chOff x="6534152" y="5256217"/>
            <a:chExt cx="3495672" cy="738188"/>
          </a:xfrm>
        </p:grpSpPr>
        <p:pic>
          <p:nvPicPr>
            <p:cNvPr id="24587" name="Picture 19"/>
            <p:cNvPicPr>
              <a:picLocks noChangeAspect="1" noChangeArrowheads="1"/>
            </p:cNvPicPr>
            <p:nvPr/>
          </p:nvPicPr>
          <p:blipFill>
            <a:blip r:embed="rId4" cstate="print"/>
            <a:srcRect t="59196" r="7295"/>
            <a:stretch>
              <a:fillRect/>
            </a:stretch>
          </p:blipFill>
          <p:spPr bwMode="auto">
            <a:xfrm>
              <a:off x="9201149" y="5362580"/>
              <a:ext cx="828675" cy="419100"/>
            </a:xfrm>
            <a:prstGeom prst="rect">
              <a:avLst/>
            </a:prstGeom>
            <a:noFill/>
            <a:ln w="38100" algn="ctr">
              <a:noFill/>
              <a:miter lim="800000"/>
              <a:headEnd/>
              <a:tailEnd/>
            </a:ln>
          </p:spPr>
        </p:pic>
        <p:grpSp>
          <p:nvGrpSpPr>
            <p:cNvPr id="24588" name="Group 20"/>
            <p:cNvGrpSpPr>
              <a:grpSpLocks/>
            </p:cNvGrpSpPr>
            <p:nvPr/>
          </p:nvGrpSpPr>
          <p:grpSpPr bwMode="auto">
            <a:xfrm>
              <a:off x="6534152" y="5256217"/>
              <a:ext cx="2667001" cy="738188"/>
              <a:chOff x="4116" y="3311"/>
              <a:chExt cx="1680" cy="465"/>
            </a:xfrm>
          </p:grpSpPr>
          <p:sp>
            <p:nvSpPr>
              <p:cNvPr id="24589" name="Line 21"/>
              <p:cNvSpPr>
                <a:spLocks noChangeShapeType="1"/>
              </p:cNvSpPr>
              <p:nvPr/>
            </p:nvSpPr>
            <p:spPr bwMode="auto">
              <a:xfrm>
                <a:off x="5426" y="3467"/>
                <a:ext cx="370" cy="0"/>
              </a:xfrm>
              <a:prstGeom prst="line">
                <a:avLst/>
              </a:prstGeom>
              <a:noFill/>
              <a:ln w="38100">
                <a:solidFill>
                  <a:srgbClr val="FF0000"/>
                </a:solidFill>
                <a:round/>
                <a:headEnd/>
                <a:tailEnd type="triangle" w="med" len="med"/>
              </a:ln>
            </p:spPr>
            <p:txBody>
              <a:bodyPr/>
              <a:lstStyle/>
              <a:p>
                <a:endParaRPr lang="en-US"/>
              </a:p>
            </p:txBody>
          </p:sp>
          <p:sp>
            <p:nvSpPr>
              <p:cNvPr id="24590" name="Text Box 22"/>
              <p:cNvSpPr txBox="1">
                <a:spLocks noChangeArrowheads="1"/>
              </p:cNvSpPr>
              <p:nvPr/>
            </p:nvSpPr>
            <p:spPr bwMode="auto">
              <a:xfrm>
                <a:off x="4116" y="3311"/>
                <a:ext cx="1310" cy="465"/>
              </a:xfrm>
              <a:prstGeom prst="rect">
                <a:avLst/>
              </a:prstGeom>
              <a:noFill/>
              <a:ln w="9525" algn="ctr">
                <a:solidFill>
                  <a:srgbClr val="FF0000"/>
                </a:solidFill>
                <a:miter lim="800000"/>
                <a:headEnd/>
                <a:tailEnd/>
              </a:ln>
            </p:spPr>
            <p:txBody>
              <a:bodyPr>
                <a:spAutoFit/>
              </a:bodyPr>
              <a:lstStyle/>
              <a:p>
                <a:pPr defTabSz="911225">
                  <a:spcBef>
                    <a:spcPct val="50000"/>
                  </a:spcBef>
                </a:pPr>
                <a:r>
                  <a:rPr lang="en-US" sz="1400"/>
                  <a:t>To return select </a:t>
                </a:r>
                <a:r>
                  <a:rPr lang="en-US" sz="1400">
                    <a:solidFill>
                      <a:schemeClr val="accent2"/>
                    </a:solidFill>
                  </a:rPr>
                  <a:t>VMIS HOME</a:t>
                </a:r>
                <a:r>
                  <a:rPr lang="en-US" sz="1400"/>
                  <a:t> at the top right.</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000" fill="hold"/>
                                        <p:tgtEl>
                                          <p:spTgt spid="3"/>
                                        </p:tgtEl>
                                        <p:attrNameLst>
                                          <p:attrName>ppt_x</p:attrName>
                                        </p:attrNameLst>
                                      </p:cBhvr>
                                      <p:tavLst>
                                        <p:tav tm="0">
                                          <p:val>
                                            <p:strVal val="0-#ppt_w/2"/>
                                          </p:val>
                                        </p:tav>
                                        <p:tav tm="100000">
                                          <p:val>
                                            <p:strVal val="#ppt_x"/>
                                          </p:val>
                                        </p:tav>
                                      </p:tavLst>
                                    </p:anim>
                                    <p:anim calcmode="lin" valueType="num">
                                      <p:cBhvr additive="base">
                                        <p:cTn id="12" dur="20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4760"/>
                                        </p:tgtEl>
                                        <p:attrNameLst>
                                          <p:attrName>style.visibility</p:attrName>
                                        </p:attrNameLst>
                                      </p:cBhvr>
                                      <p:to>
                                        <p:strVal val="visible"/>
                                      </p:to>
                                    </p:set>
                                    <p:anim calcmode="lin" valueType="num">
                                      <p:cBhvr additive="base">
                                        <p:cTn id="15" dur="2000" fill="hold"/>
                                        <p:tgtEl>
                                          <p:spTgt spid="74760"/>
                                        </p:tgtEl>
                                        <p:attrNameLst>
                                          <p:attrName>ppt_x</p:attrName>
                                        </p:attrNameLst>
                                      </p:cBhvr>
                                      <p:tavLst>
                                        <p:tav tm="0">
                                          <p:val>
                                            <p:strVal val="0-#ppt_w/2"/>
                                          </p:val>
                                        </p:tav>
                                        <p:tav tm="100000">
                                          <p:val>
                                            <p:strVal val="#ppt_x"/>
                                          </p:val>
                                        </p:tav>
                                      </p:tavLst>
                                    </p:anim>
                                    <p:anim calcmode="lin" valueType="num">
                                      <p:cBhvr additive="base">
                                        <p:cTn id="16" dur="2000" fill="hold"/>
                                        <p:tgtEl>
                                          <p:spTgt spid="7476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4761"/>
                                        </p:tgtEl>
                                        <p:attrNameLst>
                                          <p:attrName>style.visibility</p:attrName>
                                        </p:attrNameLst>
                                      </p:cBhvr>
                                      <p:to>
                                        <p:strVal val="visible"/>
                                      </p:to>
                                    </p:set>
                                    <p:anim calcmode="lin" valueType="num">
                                      <p:cBhvr additive="base">
                                        <p:cTn id="19" dur="3000" fill="hold"/>
                                        <p:tgtEl>
                                          <p:spTgt spid="74761"/>
                                        </p:tgtEl>
                                        <p:attrNameLst>
                                          <p:attrName>ppt_x</p:attrName>
                                        </p:attrNameLst>
                                      </p:cBhvr>
                                      <p:tavLst>
                                        <p:tav tm="0">
                                          <p:val>
                                            <p:strVal val="0-#ppt_w/2"/>
                                          </p:val>
                                        </p:tav>
                                        <p:tav tm="100000">
                                          <p:val>
                                            <p:strVal val="#ppt_x"/>
                                          </p:val>
                                        </p:tav>
                                      </p:tavLst>
                                    </p:anim>
                                    <p:anim calcmode="lin" valueType="num">
                                      <p:cBhvr additive="base">
                                        <p:cTn id="20" dur="3000" fill="hold"/>
                                        <p:tgtEl>
                                          <p:spTgt spid="7476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2000" fill="hold"/>
                                        <p:tgtEl>
                                          <p:spTgt spid="4"/>
                                        </p:tgtEl>
                                        <p:attrNameLst>
                                          <p:attrName>ppt_x</p:attrName>
                                        </p:attrNameLst>
                                      </p:cBhvr>
                                      <p:tavLst>
                                        <p:tav tm="0">
                                          <p:val>
                                            <p:strVal val="#ppt_x"/>
                                          </p:val>
                                        </p:tav>
                                        <p:tav tm="100000">
                                          <p:val>
                                            <p:strVal val="#ppt_x"/>
                                          </p:val>
                                        </p:tav>
                                      </p:tavLst>
                                    </p:anim>
                                    <p:anim calcmode="lin" valueType="num">
                                      <p:cBhvr additive="base">
                                        <p:cTn id="26" dur="2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2000" fill="hold"/>
                                        <p:tgtEl>
                                          <p:spTgt spid="5"/>
                                        </p:tgtEl>
                                        <p:attrNameLst>
                                          <p:attrName>ppt_x</p:attrName>
                                        </p:attrNameLst>
                                      </p:cBhvr>
                                      <p:tavLst>
                                        <p:tav tm="0">
                                          <p:val>
                                            <p:strVal val="1+#ppt_w/2"/>
                                          </p:val>
                                        </p:tav>
                                        <p:tav tm="100000">
                                          <p:val>
                                            <p:strVal val="#ppt_x"/>
                                          </p:val>
                                        </p:tav>
                                      </p:tavLst>
                                    </p:anim>
                                    <p:anim calcmode="lin" valueType="num">
                                      <p:cBhvr additive="base">
                                        <p:cTn id="32" dur="2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2000" fill="hold"/>
                                        <p:tgtEl>
                                          <p:spTgt spid="6"/>
                                        </p:tgtEl>
                                        <p:attrNameLst>
                                          <p:attrName>ppt_x</p:attrName>
                                        </p:attrNameLst>
                                      </p:cBhvr>
                                      <p:tavLst>
                                        <p:tav tm="0">
                                          <p:val>
                                            <p:strVal val="1+#ppt_w/2"/>
                                          </p:val>
                                        </p:tav>
                                        <p:tav tm="100000">
                                          <p:val>
                                            <p:strVal val="#ppt_x"/>
                                          </p:val>
                                        </p:tav>
                                      </p:tavLst>
                                    </p:anim>
                                    <p:anim calcmode="lin" valueType="num">
                                      <p:cBhvr additive="base">
                                        <p:cTn id="38" dur="2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60" grpId="0" animBg="1"/>
      <p:bldP spid="7476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Oval 74"/>
          <p:cNvSpPr>
            <a:spLocks noChangeArrowheads="1"/>
          </p:cNvSpPr>
          <p:nvPr/>
        </p:nvSpPr>
        <p:spPr bwMode="auto">
          <a:xfrm>
            <a:off x="5076825" y="5400675"/>
            <a:ext cx="685800" cy="347663"/>
          </a:xfrm>
          <a:prstGeom prst="ellipse">
            <a:avLst/>
          </a:prstGeom>
          <a:solidFill>
            <a:schemeClr val="accent1"/>
          </a:solidFill>
          <a:ln w="38100" algn="ctr">
            <a:solidFill>
              <a:srgbClr val="FF0000"/>
            </a:solidFill>
            <a:round/>
            <a:headEnd/>
            <a:tailEnd/>
          </a:ln>
        </p:spPr>
        <p:txBody>
          <a:bodyPr wrap="none" lIns="91432" tIns="45716" rIns="91432" bIns="45716" anchor="ctr"/>
          <a:lstStyle/>
          <a:p>
            <a:pPr defTabSz="911225"/>
            <a:endParaRPr lang="en-US"/>
          </a:p>
        </p:txBody>
      </p:sp>
      <p:sp>
        <p:nvSpPr>
          <p:cNvPr id="25603" name="Oval 71"/>
          <p:cNvSpPr>
            <a:spLocks noChangeArrowheads="1"/>
          </p:cNvSpPr>
          <p:nvPr/>
        </p:nvSpPr>
        <p:spPr bwMode="auto">
          <a:xfrm>
            <a:off x="5076825" y="3694113"/>
            <a:ext cx="685800" cy="347662"/>
          </a:xfrm>
          <a:prstGeom prst="ellipse">
            <a:avLst/>
          </a:prstGeom>
          <a:solidFill>
            <a:schemeClr val="accent1"/>
          </a:solidFill>
          <a:ln w="38100" algn="ctr">
            <a:solidFill>
              <a:srgbClr val="FF0000"/>
            </a:solidFill>
            <a:round/>
            <a:headEnd/>
            <a:tailEnd/>
          </a:ln>
        </p:spPr>
        <p:txBody>
          <a:bodyPr wrap="none" lIns="91432" tIns="45716" rIns="91432" bIns="45716" anchor="ctr"/>
          <a:lstStyle/>
          <a:p>
            <a:pPr defTabSz="911225"/>
            <a:endParaRPr lang="en-US"/>
          </a:p>
        </p:txBody>
      </p:sp>
      <p:sp>
        <p:nvSpPr>
          <p:cNvPr id="25604" name="Rectangle 2"/>
          <p:cNvSpPr>
            <a:spLocks noGrp="1" noChangeArrowheads="1"/>
          </p:cNvSpPr>
          <p:nvPr>
            <p:ph type="title"/>
          </p:nvPr>
        </p:nvSpPr>
        <p:spPr/>
        <p:txBody>
          <a:bodyPr/>
          <a:lstStyle/>
          <a:p>
            <a:pPr defTabSz="911225" eaLnBrk="1" hangingPunct="1"/>
            <a:r>
              <a:rPr lang="en-US" sz="2200" smtClean="0">
                <a:solidFill>
                  <a:srgbClr val="FF0000"/>
                </a:solidFill>
              </a:rPr>
              <a:t>VMIS – Report Formats</a:t>
            </a:r>
          </a:p>
        </p:txBody>
      </p:sp>
      <p:sp>
        <p:nvSpPr>
          <p:cNvPr id="25605" name="Text Box 3"/>
          <p:cNvSpPr txBox="1">
            <a:spLocks noChangeArrowheads="1"/>
          </p:cNvSpPr>
          <p:nvPr/>
        </p:nvSpPr>
        <p:spPr bwMode="auto">
          <a:xfrm>
            <a:off x="533400" y="1219200"/>
            <a:ext cx="8229600" cy="1054100"/>
          </a:xfrm>
          <a:prstGeom prst="rect">
            <a:avLst/>
          </a:prstGeom>
          <a:noFill/>
          <a:ln w="9525" algn="ctr">
            <a:noFill/>
            <a:miter lim="800000"/>
            <a:headEnd/>
            <a:tailEnd/>
          </a:ln>
        </p:spPr>
        <p:txBody>
          <a:bodyPr lIns="91432" tIns="45716" rIns="91432" bIns="45716">
            <a:spAutoFit/>
          </a:bodyPr>
          <a:lstStyle/>
          <a:p>
            <a:pPr defTabSz="911225">
              <a:spcBef>
                <a:spcPct val="50000"/>
              </a:spcBef>
            </a:pPr>
            <a:r>
              <a:rPr lang="en-US"/>
              <a:t>VMIS has been developed in stages by multiple IT staff with numerous “improvements” being added over several years.</a:t>
            </a:r>
          </a:p>
          <a:p>
            <a:pPr defTabSz="911225">
              <a:spcBef>
                <a:spcPct val="50000"/>
              </a:spcBef>
            </a:pPr>
            <a:r>
              <a:rPr lang="en-US"/>
              <a:t>The result is “clunkiness” – uneven approaches to producing results.</a:t>
            </a:r>
          </a:p>
        </p:txBody>
      </p:sp>
      <p:graphicFrame>
        <p:nvGraphicFramePr>
          <p:cNvPr id="107592" name="Group 72"/>
          <p:cNvGraphicFramePr>
            <a:graphicFrameLocks noGrp="1"/>
          </p:cNvGraphicFramePr>
          <p:nvPr>
            <p:ph idx="1"/>
          </p:nvPr>
        </p:nvGraphicFramePr>
        <p:xfrm>
          <a:off x="652463" y="2311400"/>
          <a:ext cx="7805737" cy="3752850"/>
        </p:xfrm>
        <a:graphic>
          <a:graphicData uri="http://schemas.openxmlformats.org/drawingml/2006/table">
            <a:tbl>
              <a:tblPr/>
              <a:tblGrid>
                <a:gridCol w="2438400"/>
                <a:gridCol w="1579562"/>
                <a:gridCol w="1544638"/>
                <a:gridCol w="2243137"/>
              </a:tblGrid>
              <a:tr h="346075">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234950" algn="l"/>
                        </a:tabLst>
                      </a:pPr>
                      <a:r>
                        <a:rPr kumimoji="0" lang="en-US" sz="1400" b="1" i="0" u="none" strike="noStrike" cap="none" normalizeH="0" baseline="0" dirty="0" smtClean="0">
                          <a:ln>
                            <a:noFill/>
                          </a:ln>
                          <a:solidFill>
                            <a:schemeClr val="tx1"/>
                          </a:solidFill>
                          <a:effectLst/>
                          <a:latin typeface="Verdana" pitchFamily="34" charset="0"/>
                          <a:cs typeface="Arial" charset="0"/>
                        </a:rPr>
                        <a:t>Volunteers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Verdana" pitchFamily="34" charset="0"/>
                          <a:cs typeface="Arial" charset="0"/>
                        </a:rPr>
                        <a:t>PDF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Verdana" pitchFamily="34" charset="0"/>
                          <a:cs typeface="Arial" charset="0"/>
                        </a:rPr>
                        <a:t>Excel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Verdana" pitchFamily="34" charset="0"/>
                          <a:cs typeface="Arial" charset="0"/>
                        </a:rPr>
                        <a:t>Preliminary Result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607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34950" algn="l"/>
                        </a:tabLst>
                      </a:pPr>
                      <a:r>
                        <a:rPr kumimoji="0" lang="en-US" sz="1400" b="0" i="0" u="none" strike="noStrike" cap="none" normalizeH="0" baseline="0" smtClean="0">
                          <a:ln>
                            <a:noFill/>
                          </a:ln>
                          <a:solidFill>
                            <a:schemeClr val="tx1"/>
                          </a:solidFill>
                          <a:effectLst/>
                          <a:latin typeface="Verdana" pitchFamily="34" charset="0"/>
                          <a:cs typeface="Arial" charset="0"/>
                        </a:rPr>
                        <a:t>Leadership Roster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Verdana" pitchFamily="34" charset="0"/>
                          <a:cs typeface="Arial" charset="0"/>
                        </a:rPr>
                        <a:t>YES &lt;CTRL&gt;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Verdana" pitchFamily="34" charset="0"/>
                          <a:cs typeface="Arial" charset="0"/>
                        </a:rPr>
                        <a:t>All Volunteer Roster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Verdana" pitchFamily="34" charset="0"/>
                          <a:cs typeface="Arial" charset="0"/>
                        </a:rPr>
                        <a:t>YES &lt;CTRL&gt;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6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Verdana" pitchFamily="34" charset="0"/>
                          <a:cs typeface="Arial" charset="0"/>
                        </a:rPr>
                        <a:t>Inactive Volunteers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Verdana" pitchFamily="34" charset="0"/>
                          <a:cs typeface="Arial" charset="0"/>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54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Verdana" pitchFamily="34" charset="0"/>
                          <a:cs typeface="Arial" charset="0"/>
                        </a:rPr>
                        <a:t>Volunteer </a:t>
                      </a:r>
                      <a:r>
                        <a:rPr kumimoji="0" lang="en-US" sz="1400" b="0" i="1" u="none" strike="noStrike" cap="none" normalizeH="0" baseline="0" smtClean="0">
                          <a:ln>
                            <a:noFill/>
                          </a:ln>
                          <a:solidFill>
                            <a:srgbClr val="FF0000"/>
                          </a:solidFill>
                          <a:effectLst/>
                          <a:latin typeface="Verdana" pitchFamily="34" charset="0"/>
                          <a:cs typeface="Arial" charset="0"/>
                        </a:rPr>
                        <a:t>Ad Hoc</a:t>
                      </a:r>
                      <a:endParaRPr kumimoji="0" lang="en-US" sz="1400" b="0" i="0" u="none" strike="noStrike" cap="none" normalizeH="0" baseline="0" smtClean="0">
                        <a:ln>
                          <a:noFill/>
                        </a:ln>
                        <a:solidFill>
                          <a:srgbClr val="FF0000"/>
                        </a:solidFill>
                        <a:effectLst/>
                        <a:latin typeface="Verdana"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Verdana" pitchFamily="34" charset="0"/>
                          <a:cs typeface="Arial" charset="0"/>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6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cs typeface="Arial" charset="0"/>
                        </a:rPr>
                        <a:t>Email Distribution List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cs typeface="Arial" charset="0"/>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60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Verdana" pitchFamily="34" charset="0"/>
                          <a:cs typeface="Arial" charset="0"/>
                        </a:rPr>
                        <a:t>Sites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Verdana" pitchFamily="34" charset="0"/>
                          <a:cs typeface="Arial" charset="0"/>
                        </a:rPr>
                        <a:t>Sites with Coordinators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Verdana" pitchFamily="34" charset="0"/>
                          <a:cs typeface="Arial" charset="0"/>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6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Verdana" pitchFamily="34" charset="0"/>
                          <a:cs typeface="Arial" charset="0"/>
                        </a:rPr>
                        <a:t>Sites w/o Coordinators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Verdana" pitchFamily="34" charset="0"/>
                          <a:cs typeface="Arial" charset="0"/>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6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Verdana" pitchFamily="34" charset="0"/>
                          <a:cs typeface="Arial" charset="0"/>
                        </a:rPr>
                        <a:t>Site Dump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Verdana" pitchFamily="34" charset="0"/>
                          <a:cs typeface="Arial" charset="0"/>
                        </a:rPr>
                        <a:t>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59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Verdana" pitchFamily="34" charset="0"/>
                          <a:cs typeface="Arial" charset="0"/>
                        </a:rPr>
                        <a:t>Non-Approval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Verdana" pitchFamily="34" charset="0"/>
                          <a:cs typeface="Arial" charset="0"/>
                        </a:rPr>
                        <a:t>YES &lt;CTRL&gt;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Verdana"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defTabSz="911225" eaLnBrk="1" hangingPunct="1"/>
            <a:r>
              <a:rPr lang="en-US" sz="2200" smtClean="0">
                <a:solidFill>
                  <a:srgbClr val="FF0000"/>
                </a:solidFill>
              </a:rPr>
              <a:t>VMIS – Report Formats</a:t>
            </a:r>
          </a:p>
        </p:txBody>
      </p:sp>
      <p:graphicFrame>
        <p:nvGraphicFramePr>
          <p:cNvPr id="4" name="Group 3"/>
          <p:cNvGraphicFramePr>
            <a:graphicFrameLocks/>
          </p:cNvGraphicFramePr>
          <p:nvPr/>
        </p:nvGraphicFramePr>
        <p:xfrm>
          <a:off x="1778000" y="1612900"/>
          <a:ext cx="5562600" cy="1962150"/>
        </p:xfrm>
        <a:graphic>
          <a:graphicData uri="http://schemas.openxmlformats.org/drawingml/2006/table">
            <a:tbl>
              <a:tblPr/>
              <a:tblGrid>
                <a:gridCol w="2776538"/>
                <a:gridCol w="1524000"/>
                <a:gridCol w="1262062"/>
              </a:tblGrid>
              <a:tr h="32702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34950" algn="l"/>
                        </a:tabLst>
                      </a:pPr>
                      <a:r>
                        <a:rPr kumimoji="0" lang="en-US" sz="1400" b="1" i="0" u="none" strike="noStrike" cap="none" normalizeH="0" baseline="0" dirty="0" smtClean="0">
                          <a:ln>
                            <a:noFill/>
                          </a:ln>
                          <a:solidFill>
                            <a:schemeClr val="tx1"/>
                          </a:solidFill>
                          <a:effectLst/>
                          <a:latin typeface="Verdana" pitchFamily="34" charset="0"/>
                          <a:cs typeface="Arial" charset="0"/>
                        </a:rPr>
                        <a:t>Recruitment Reports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Verdana" pitchFamily="34" charset="0"/>
                          <a:cs typeface="Arial" charset="0"/>
                        </a:rPr>
                        <a:t>PDF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Verdana" pitchFamily="34" charset="0"/>
                          <a:cs typeface="Arial" charset="0"/>
                        </a:rPr>
                        <a:t>Excel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702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34950" algn="l"/>
                        </a:tabLst>
                      </a:pPr>
                      <a:r>
                        <a:rPr kumimoji="0" lang="en-US" sz="1400" b="0" i="0" u="none" strike="noStrike" cap="none" normalizeH="0" baseline="0" dirty="0" smtClean="0">
                          <a:ln>
                            <a:noFill/>
                          </a:ln>
                          <a:solidFill>
                            <a:schemeClr val="tx1"/>
                          </a:solidFill>
                          <a:effectLst/>
                          <a:latin typeface="Verdana" pitchFamily="34" charset="0"/>
                          <a:cs typeface="Arial" charset="0"/>
                        </a:rPr>
                        <a:t>Jeopardy Report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70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cs typeface="Arial" charset="0"/>
                        </a:rPr>
                        <a:t>Source Report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70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cs typeface="Arial" charset="0"/>
                        </a:rPr>
                        <a:t>System Entry Source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70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cs typeface="Arial" charset="0"/>
                        </a:rPr>
                        <a:t>Awaiting Assignment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70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cs typeface="Arial" charset="0"/>
                        </a:rPr>
                        <a:t>Dump Report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Verdana" pitchFamily="34" charset="0"/>
                          <a:cs typeface="Arial" charset="0"/>
                        </a:rPr>
                        <a:t>YES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a:xfrm>
            <a:off x="574675" y="304800"/>
            <a:ext cx="8001000" cy="609600"/>
          </a:xfrm>
        </p:spPr>
        <p:txBody>
          <a:bodyPr/>
          <a:lstStyle/>
          <a:p>
            <a:pPr defTabSz="911225" eaLnBrk="1" hangingPunct="1"/>
            <a:r>
              <a:rPr lang="en-US" sz="2200" smtClean="0">
                <a:solidFill>
                  <a:srgbClr val="FF0000"/>
                </a:solidFill>
              </a:rPr>
              <a:t>VMIS – Creating Reports </a:t>
            </a:r>
            <a:r>
              <a:rPr lang="en-US" sz="1800" smtClean="0">
                <a:solidFill>
                  <a:srgbClr val="FF0000"/>
                </a:solidFill>
              </a:rPr>
              <a:t>PDF File Output – </a:t>
            </a:r>
            <a:r>
              <a:rPr lang="en-US" sz="1200" smtClean="0">
                <a:solidFill>
                  <a:srgbClr val="FF0000"/>
                </a:solidFill>
              </a:rPr>
              <a:t>Leadership Roster Example</a:t>
            </a:r>
          </a:p>
        </p:txBody>
      </p:sp>
      <p:pic>
        <p:nvPicPr>
          <p:cNvPr id="27651" name="Picture 3"/>
          <p:cNvPicPr>
            <a:picLocks noChangeAspect="1" noChangeArrowheads="1"/>
          </p:cNvPicPr>
          <p:nvPr/>
        </p:nvPicPr>
        <p:blipFill>
          <a:blip r:embed="rId3" cstate="print"/>
          <a:srcRect t="12236" b="5333"/>
          <a:stretch>
            <a:fillRect/>
          </a:stretch>
        </p:blipFill>
        <p:spPr bwMode="auto">
          <a:xfrm>
            <a:off x="574675" y="1349375"/>
            <a:ext cx="6477000" cy="4003675"/>
          </a:xfrm>
          <a:prstGeom prst="rect">
            <a:avLst/>
          </a:prstGeom>
          <a:noFill/>
          <a:ln w="9525">
            <a:noFill/>
            <a:miter lim="800000"/>
            <a:headEnd/>
            <a:tailEnd/>
          </a:ln>
        </p:spPr>
      </p:pic>
      <p:grpSp>
        <p:nvGrpSpPr>
          <p:cNvPr id="2" name="Group 4"/>
          <p:cNvGrpSpPr>
            <a:grpSpLocks/>
          </p:cNvGrpSpPr>
          <p:nvPr/>
        </p:nvGrpSpPr>
        <p:grpSpPr bwMode="auto">
          <a:xfrm>
            <a:off x="762000" y="1600200"/>
            <a:ext cx="2981325" cy="4384675"/>
            <a:chOff x="480" y="1008"/>
            <a:chExt cx="1878" cy="2762"/>
          </a:xfrm>
        </p:grpSpPr>
        <p:sp>
          <p:nvSpPr>
            <p:cNvPr id="27668" name="Text Box 4"/>
            <p:cNvSpPr txBox="1">
              <a:spLocks noChangeArrowheads="1"/>
            </p:cNvSpPr>
            <p:nvPr/>
          </p:nvSpPr>
          <p:spPr bwMode="auto">
            <a:xfrm>
              <a:off x="480" y="1920"/>
              <a:ext cx="1878" cy="1850"/>
            </a:xfrm>
            <a:prstGeom prst="rect">
              <a:avLst/>
            </a:prstGeom>
            <a:solidFill>
              <a:srgbClr val="FFFFFF"/>
            </a:solidFill>
            <a:ln w="9525">
              <a:solidFill>
                <a:srgbClr val="FF0000"/>
              </a:solidFill>
              <a:miter lim="800000"/>
              <a:headEnd/>
              <a:tailEnd/>
            </a:ln>
          </p:spPr>
          <p:txBody>
            <a:bodyPr>
              <a:spAutoFit/>
            </a:bodyPr>
            <a:lstStyle/>
            <a:p>
              <a:pPr algn="l" defTabSz="911225">
                <a:spcBef>
                  <a:spcPct val="50000"/>
                </a:spcBef>
              </a:pPr>
              <a:r>
                <a:rPr lang="en-US" sz="1200"/>
                <a:t>To move from page to page use</a:t>
              </a:r>
            </a:p>
            <a:p>
              <a:pPr algn="l" defTabSz="911225">
                <a:spcBef>
                  <a:spcPct val="50000"/>
                </a:spcBef>
              </a:pPr>
              <a:r>
                <a:rPr lang="en-US" sz="1200" b="1"/>
                <a:t>First</a:t>
              </a:r>
            </a:p>
            <a:p>
              <a:pPr algn="l" defTabSz="911225">
                <a:spcBef>
                  <a:spcPct val="50000"/>
                </a:spcBef>
              </a:pPr>
              <a:r>
                <a:rPr lang="en-US" sz="1200" b="1"/>
                <a:t>Prev.</a:t>
              </a:r>
            </a:p>
            <a:p>
              <a:pPr algn="l" defTabSz="911225">
                <a:spcBef>
                  <a:spcPct val="50000"/>
                </a:spcBef>
              </a:pPr>
              <a:r>
                <a:rPr lang="en-US" sz="1200" b="1"/>
                <a:t>Next – </a:t>
              </a:r>
              <a:r>
                <a:rPr lang="en-US" sz="1200" b="1" i="1"/>
                <a:t>go to page 2 to see data</a:t>
              </a:r>
            </a:p>
            <a:p>
              <a:pPr algn="l" defTabSz="911225">
                <a:spcBef>
                  <a:spcPct val="50000"/>
                </a:spcBef>
              </a:pPr>
              <a:r>
                <a:rPr lang="en-US" sz="1200" b="1"/>
                <a:t>Last</a:t>
              </a:r>
            </a:p>
            <a:p>
              <a:pPr algn="l" defTabSz="911225">
                <a:spcBef>
                  <a:spcPct val="50000"/>
                </a:spcBef>
              </a:pPr>
              <a:r>
                <a:rPr lang="en-US" sz="1200"/>
                <a:t>Or enter a page number.</a:t>
              </a:r>
            </a:p>
            <a:p>
              <a:pPr algn="l" defTabSz="911225">
                <a:spcBef>
                  <a:spcPct val="50000"/>
                </a:spcBef>
              </a:pPr>
              <a:r>
                <a:rPr lang="en-US" sz="1200"/>
                <a:t>The on-screen page size can be adjusted as required using the </a:t>
              </a:r>
              <a:r>
                <a:rPr lang="en-US" sz="1200" b="1"/>
                <a:t>100%</a:t>
              </a:r>
              <a:r>
                <a:rPr lang="en-US" sz="1200"/>
                <a:t> window.</a:t>
              </a:r>
            </a:p>
            <a:p>
              <a:pPr algn="l" defTabSz="911225">
                <a:spcBef>
                  <a:spcPct val="50000"/>
                </a:spcBef>
              </a:pPr>
              <a:r>
                <a:rPr lang="en-US" sz="1200"/>
                <a:t>The report can be prepared for printing using the </a:t>
              </a:r>
              <a:r>
                <a:rPr lang="en-US" sz="1200" b="1"/>
                <a:t>Download </a:t>
              </a:r>
              <a:r>
                <a:rPr lang="en-US" sz="1200"/>
                <a:t>option.</a:t>
              </a:r>
            </a:p>
          </p:txBody>
        </p:sp>
        <p:sp>
          <p:nvSpPr>
            <p:cNvPr id="27669" name="Line 5"/>
            <p:cNvSpPr>
              <a:spLocks noChangeShapeType="1"/>
            </p:cNvSpPr>
            <p:nvPr/>
          </p:nvSpPr>
          <p:spPr bwMode="auto">
            <a:xfrm flipH="1" flipV="1">
              <a:off x="720" y="1008"/>
              <a:ext cx="192" cy="912"/>
            </a:xfrm>
            <a:prstGeom prst="line">
              <a:avLst/>
            </a:prstGeom>
            <a:noFill/>
            <a:ln w="38100">
              <a:solidFill>
                <a:srgbClr val="FF0000"/>
              </a:solidFill>
              <a:round/>
              <a:headEnd/>
              <a:tailEnd type="triangle" w="med" len="med"/>
            </a:ln>
          </p:spPr>
          <p:txBody>
            <a:bodyPr/>
            <a:lstStyle/>
            <a:p>
              <a:endParaRPr lang="en-US"/>
            </a:p>
          </p:txBody>
        </p:sp>
      </p:grpSp>
      <p:grpSp>
        <p:nvGrpSpPr>
          <p:cNvPr id="3" name="Group 16"/>
          <p:cNvGrpSpPr>
            <a:grpSpLocks/>
          </p:cNvGrpSpPr>
          <p:nvPr/>
        </p:nvGrpSpPr>
        <p:grpSpPr bwMode="auto">
          <a:xfrm>
            <a:off x="228600" y="1524000"/>
            <a:ext cx="914400" cy="831850"/>
            <a:chOff x="144" y="960"/>
            <a:chExt cx="576" cy="524"/>
          </a:xfrm>
        </p:grpSpPr>
        <p:sp>
          <p:nvSpPr>
            <p:cNvPr id="27666" name="Line 6"/>
            <p:cNvSpPr>
              <a:spLocks noChangeShapeType="1"/>
            </p:cNvSpPr>
            <p:nvPr/>
          </p:nvSpPr>
          <p:spPr bwMode="auto">
            <a:xfrm flipV="1">
              <a:off x="288" y="960"/>
              <a:ext cx="144" cy="288"/>
            </a:xfrm>
            <a:prstGeom prst="line">
              <a:avLst/>
            </a:prstGeom>
            <a:noFill/>
            <a:ln w="38100">
              <a:solidFill>
                <a:srgbClr val="FF0000"/>
              </a:solidFill>
              <a:round/>
              <a:headEnd/>
              <a:tailEnd type="triangle" w="med" len="med"/>
            </a:ln>
          </p:spPr>
          <p:txBody>
            <a:bodyPr/>
            <a:lstStyle/>
            <a:p>
              <a:endParaRPr lang="en-US"/>
            </a:p>
          </p:txBody>
        </p:sp>
        <p:sp>
          <p:nvSpPr>
            <p:cNvPr id="27667" name="Text Box 8"/>
            <p:cNvSpPr txBox="1">
              <a:spLocks noChangeArrowheads="1"/>
            </p:cNvSpPr>
            <p:nvPr/>
          </p:nvSpPr>
          <p:spPr bwMode="auto">
            <a:xfrm>
              <a:off x="144" y="1248"/>
              <a:ext cx="576" cy="236"/>
            </a:xfrm>
            <a:prstGeom prst="rect">
              <a:avLst/>
            </a:prstGeom>
            <a:solidFill>
              <a:srgbClr val="FFFFFF"/>
            </a:solidFill>
            <a:ln w="9525">
              <a:solidFill>
                <a:srgbClr val="FF0000"/>
              </a:solidFill>
              <a:miter lim="800000"/>
              <a:headEnd/>
              <a:tailEnd/>
            </a:ln>
          </p:spPr>
          <p:txBody>
            <a:bodyPr lIns="0" tIns="0" rIns="0" bIns="0">
              <a:spAutoFit/>
            </a:bodyPr>
            <a:lstStyle/>
            <a:p>
              <a:pPr algn="l" defTabSz="911225">
                <a:spcBef>
                  <a:spcPct val="50000"/>
                </a:spcBef>
              </a:pPr>
              <a:r>
                <a:rPr lang="en-US" sz="1200" b="1"/>
                <a:t>Not functional</a:t>
              </a:r>
            </a:p>
          </p:txBody>
        </p:sp>
      </p:grpSp>
      <p:grpSp>
        <p:nvGrpSpPr>
          <p:cNvPr id="4" name="Group 21"/>
          <p:cNvGrpSpPr>
            <a:grpSpLocks/>
          </p:cNvGrpSpPr>
          <p:nvPr/>
        </p:nvGrpSpPr>
        <p:grpSpPr bwMode="auto">
          <a:xfrm>
            <a:off x="4114800" y="882650"/>
            <a:ext cx="2895600" cy="466725"/>
            <a:chOff x="2592" y="540"/>
            <a:chExt cx="1824" cy="294"/>
          </a:xfrm>
        </p:grpSpPr>
        <p:sp>
          <p:nvSpPr>
            <p:cNvPr id="27664" name="Line 7"/>
            <p:cNvSpPr>
              <a:spLocks noChangeShapeType="1"/>
            </p:cNvSpPr>
            <p:nvPr/>
          </p:nvSpPr>
          <p:spPr bwMode="auto">
            <a:xfrm flipH="1">
              <a:off x="2592" y="672"/>
              <a:ext cx="288" cy="144"/>
            </a:xfrm>
            <a:prstGeom prst="line">
              <a:avLst/>
            </a:prstGeom>
            <a:noFill/>
            <a:ln w="38100">
              <a:solidFill>
                <a:srgbClr val="FF0000"/>
              </a:solidFill>
              <a:round/>
              <a:headEnd/>
              <a:tailEnd type="triangle" w="med" len="med"/>
            </a:ln>
          </p:spPr>
          <p:txBody>
            <a:bodyPr/>
            <a:lstStyle/>
            <a:p>
              <a:endParaRPr lang="en-US"/>
            </a:p>
          </p:txBody>
        </p:sp>
        <p:sp>
          <p:nvSpPr>
            <p:cNvPr id="27665" name="Text Box 9"/>
            <p:cNvSpPr txBox="1">
              <a:spLocks noChangeArrowheads="1"/>
            </p:cNvSpPr>
            <p:nvPr/>
          </p:nvSpPr>
          <p:spPr bwMode="auto">
            <a:xfrm>
              <a:off x="2856" y="540"/>
              <a:ext cx="1560" cy="294"/>
            </a:xfrm>
            <a:prstGeom prst="rect">
              <a:avLst/>
            </a:prstGeom>
            <a:solidFill>
              <a:srgbClr val="FFFFFF"/>
            </a:solidFill>
            <a:ln w="9525">
              <a:solidFill>
                <a:srgbClr val="800000"/>
              </a:solidFill>
              <a:miter lim="800000"/>
              <a:headEnd/>
              <a:tailEnd/>
            </a:ln>
          </p:spPr>
          <p:txBody>
            <a:bodyPr>
              <a:spAutoFit/>
            </a:bodyPr>
            <a:lstStyle/>
            <a:p>
              <a:pPr algn="l" defTabSz="911225">
                <a:spcBef>
                  <a:spcPct val="50000"/>
                </a:spcBef>
              </a:pPr>
              <a:r>
                <a:rPr lang="en-US" sz="1200">
                  <a:solidFill>
                    <a:srgbClr val="0000FF"/>
                  </a:solidFill>
                </a:rPr>
                <a:t>Not functional – need to </a:t>
              </a:r>
              <a:r>
                <a:rPr lang="en-US" sz="1200" b="1">
                  <a:solidFill>
                    <a:srgbClr val="0000FF"/>
                  </a:solidFill>
                </a:rPr>
                <a:t>Download</a:t>
              </a:r>
              <a:r>
                <a:rPr lang="en-US" sz="1200">
                  <a:solidFill>
                    <a:srgbClr val="0000FF"/>
                  </a:solidFill>
                </a:rPr>
                <a:t> and then print</a:t>
              </a:r>
            </a:p>
          </p:txBody>
        </p:sp>
      </p:grpSp>
      <p:grpSp>
        <p:nvGrpSpPr>
          <p:cNvPr id="5" name="Group 13"/>
          <p:cNvGrpSpPr>
            <a:grpSpLocks/>
          </p:cNvGrpSpPr>
          <p:nvPr/>
        </p:nvGrpSpPr>
        <p:grpSpPr bwMode="auto">
          <a:xfrm>
            <a:off x="3429000" y="1524000"/>
            <a:ext cx="2819400" cy="2781300"/>
            <a:chOff x="2160" y="960"/>
            <a:chExt cx="1776" cy="1752"/>
          </a:xfrm>
        </p:grpSpPr>
        <p:sp>
          <p:nvSpPr>
            <p:cNvPr id="27662" name="Line 11"/>
            <p:cNvSpPr>
              <a:spLocks noChangeShapeType="1"/>
            </p:cNvSpPr>
            <p:nvPr/>
          </p:nvSpPr>
          <p:spPr bwMode="auto">
            <a:xfrm flipH="1" flipV="1">
              <a:off x="2160" y="960"/>
              <a:ext cx="384" cy="1152"/>
            </a:xfrm>
            <a:prstGeom prst="line">
              <a:avLst/>
            </a:prstGeom>
            <a:noFill/>
            <a:ln w="38100">
              <a:solidFill>
                <a:srgbClr val="FF0000"/>
              </a:solidFill>
              <a:round/>
              <a:headEnd/>
              <a:tailEnd type="triangle" w="med" len="med"/>
            </a:ln>
          </p:spPr>
          <p:txBody>
            <a:bodyPr/>
            <a:lstStyle/>
            <a:p>
              <a:endParaRPr lang="en-US"/>
            </a:p>
          </p:txBody>
        </p:sp>
        <p:sp>
          <p:nvSpPr>
            <p:cNvPr id="27663" name="Text Box 12"/>
            <p:cNvSpPr txBox="1">
              <a:spLocks noChangeArrowheads="1"/>
            </p:cNvSpPr>
            <p:nvPr/>
          </p:nvSpPr>
          <p:spPr bwMode="auto">
            <a:xfrm>
              <a:off x="2448" y="2112"/>
              <a:ext cx="1488" cy="600"/>
            </a:xfrm>
            <a:prstGeom prst="rect">
              <a:avLst/>
            </a:prstGeom>
            <a:solidFill>
              <a:srgbClr val="FFFFFF"/>
            </a:solidFill>
            <a:ln w="9525">
              <a:solidFill>
                <a:srgbClr val="FF0000"/>
              </a:solidFill>
              <a:miter lim="800000"/>
              <a:headEnd/>
              <a:tailEnd/>
            </a:ln>
          </p:spPr>
          <p:txBody>
            <a:bodyPr>
              <a:spAutoFit/>
            </a:bodyPr>
            <a:lstStyle/>
            <a:p>
              <a:pPr algn="l" defTabSz="911225">
                <a:spcBef>
                  <a:spcPct val="50000"/>
                </a:spcBef>
              </a:pPr>
              <a:r>
                <a:rPr lang="en-US" sz="1400"/>
                <a:t>This feature allows producing reports with only selected fields saved in Excel.</a:t>
              </a:r>
            </a:p>
          </p:txBody>
        </p:sp>
      </p:grpSp>
      <p:grpSp>
        <p:nvGrpSpPr>
          <p:cNvPr id="6" name="Group 20"/>
          <p:cNvGrpSpPr>
            <a:grpSpLocks/>
          </p:cNvGrpSpPr>
          <p:nvPr/>
        </p:nvGrpSpPr>
        <p:grpSpPr bwMode="auto">
          <a:xfrm>
            <a:off x="7010400" y="860425"/>
            <a:ext cx="1828800" cy="739775"/>
            <a:chOff x="4416" y="542"/>
            <a:chExt cx="1152" cy="466"/>
          </a:xfrm>
        </p:grpSpPr>
        <p:sp>
          <p:nvSpPr>
            <p:cNvPr id="27660" name="Text Box 18"/>
            <p:cNvSpPr txBox="1">
              <a:spLocks noChangeArrowheads="1"/>
            </p:cNvSpPr>
            <p:nvPr/>
          </p:nvSpPr>
          <p:spPr bwMode="auto">
            <a:xfrm>
              <a:off x="4560" y="542"/>
              <a:ext cx="1008" cy="466"/>
            </a:xfrm>
            <a:prstGeom prst="rect">
              <a:avLst/>
            </a:prstGeom>
            <a:solidFill>
              <a:schemeClr val="bg1"/>
            </a:solidFill>
            <a:ln w="9525">
              <a:solidFill>
                <a:srgbClr val="FF0000"/>
              </a:solidFill>
              <a:miter lim="800000"/>
              <a:headEnd/>
              <a:tailEnd/>
            </a:ln>
          </p:spPr>
          <p:txBody>
            <a:bodyPr>
              <a:spAutoFit/>
            </a:bodyPr>
            <a:lstStyle/>
            <a:p>
              <a:pPr algn="l" defTabSz="911225">
                <a:spcBef>
                  <a:spcPct val="50000"/>
                </a:spcBef>
              </a:pPr>
              <a:r>
                <a:rPr lang="en-US" sz="1400"/>
                <a:t>To leave the report menu click “x.”</a:t>
              </a:r>
            </a:p>
          </p:txBody>
        </p:sp>
        <p:sp>
          <p:nvSpPr>
            <p:cNvPr id="27661" name="Line 19"/>
            <p:cNvSpPr>
              <a:spLocks noChangeShapeType="1"/>
            </p:cNvSpPr>
            <p:nvPr/>
          </p:nvSpPr>
          <p:spPr bwMode="auto">
            <a:xfrm flipH="1">
              <a:off x="4416" y="618"/>
              <a:ext cx="144" cy="240"/>
            </a:xfrm>
            <a:prstGeom prst="line">
              <a:avLst/>
            </a:prstGeom>
            <a:noFill/>
            <a:ln w="38100">
              <a:solidFill>
                <a:srgbClr val="FF0000"/>
              </a:solidFill>
              <a:round/>
              <a:headEnd/>
              <a:tailEnd type="triangle" w="med" len="med"/>
            </a:ln>
          </p:spPr>
          <p:txBody>
            <a:bodyPr/>
            <a:lstStyle/>
            <a:p>
              <a:endParaRPr lang="en-US"/>
            </a:p>
          </p:txBody>
        </p:sp>
      </p:grpSp>
      <p:grpSp>
        <p:nvGrpSpPr>
          <p:cNvPr id="7" name="Group 22"/>
          <p:cNvGrpSpPr>
            <a:grpSpLocks/>
          </p:cNvGrpSpPr>
          <p:nvPr/>
        </p:nvGrpSpPr>
        <p:grpSpPr bwMode="auto">
          <a:xfrm>
            <a:off x="3886200" y="1524000"/>
            <a:ext cx="2971800" cy="1582738"/>
            <a:chOff x="2448" y="960"/>
            <a:chExt cx="1872" cy="997"/>
          </a:xfrm>
        </p:grpSpPr>
        <p:sp>
          <p:nvSpPr>
            <p:cNvPr id="27658" name="Text Box 23"/>
            <p:cNvSpPr txBox="1">
              <a:spLocks noChangeArrowheads="1"/>
            </p:cNvSpPr>
            <p:nvPr/>
          </p:nvSpPr>
          <p:spPr bwMode="auto">
            <a:xfrm>
              <a:off x="2976" y="1152"/>
              <a:ext cx="1344" cy="805"/>
            </a:xfrm>
            <a:prstGeom prst="rect">
              <a:avLst/>
            </a:prstGeom>
            <a:noFill/>
            <a:ln w="9525">
              <a:solidFill>
                <a:schemeClr val="tx1"/>
              </a:solidFill>
              <a:miter lim="800000"/>
              <a:headEnd/>
              <a:tailEnd/>
            </a:ln>
          </p:spPr>
          <p:txBody>
            <a:bodyPr>
              <a:spAutoFit/>
            </a:bodyPr>
            <a:lstStyle/>
            <a:p>
              <a:pPr algn="l" defTabSz="911225">
                <a:spcBef>
                  <a:spcPct val="50000"/>
                </a:spcBef>
              </a:pPr>
              <a:r>
                <a:rPr lang="en-US" sz="1400" b="1">
                  <a:solidFill>
                    <a:srgbClr val="FF0000"/>
                  </a:solidFill>
                </a:rPr>
                <a:t>Download</a:t>
              </a:r>
              <a:r>
                <a:rPr lang="en-US" sz="1400"/>
                <a:t> can be used to </a:t>
              </a:r>
              <a:r>
                <a:rPr lang="en-US" sz="1400" b="1"/>
                <a:t>View</a:t>
              </a:r>
              <a:r>
                <a:rPr lang="en-US" sz="1400"/>
                <a:t> and then </a:t>
              </a:r>
              <a:r>
                <a:rPr lang="en-US" sz="1400" b="1"/>
                <a:t>Save</a:t>
              </a:r>
              <a:r>
                <a:rPr lang="en-US" sz="1400"/>
                <a:t> a report in PDF format.</a:t>
              </a:r>
            </a:p>
            <a:p>
              <a:pPr algn="l" defTabSz="911225">
                <a:spcBef>
                  <a:spcPct val="50000"/>
                </a:spcBef>
              </a:pPr>
              <a:r>
                <a:rPr lang="en-US" sz="1400"/>
                <a:t>Use Save As</a:t>
              </a:r>
            </a:p>
          </p:txBody>
        </p:sp>
        <p:sp>
          <p:nvSpPr>
            <p:cNvPr id="27659" name="Line 11"/>
            <p:cNvSpPr>
              <a:spLocks noChangeShapeType="1"/>
            </p:cNvSpPr>
            <p:nvPr/>
          </p:nvSpPr>
          <p:spPr bwMode="auto">
            <a:xfrm flipH="1" flipV="1">
              <a:off x="2448" y="960"/>
              <a:ext cx="528" cy="432"/>
            </a:xfrm>
            <a:prstGeom prst="line">
              <a:avLst/>
            </a:prstGeom>
            <a:noFill/>
            <a:ln w="38100">
              <a:solidFill>
                <a:srgbClr val="FF0000"/>
              </a:solidFill>
              <a:round/>
              <a:headEnd/>
              <a:tailEnd type="triangle" w="med" len="med"/>
            </a:ln>
          </p:spPr>
          <p:txBody>
            <a:bodyPr/>
            <a:lstStyle/>
            <a:p>
              <a:endParaRPr lang="en-US"/>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ppt_x"/>
                                          </p:val>
                                        </p:tav>
                                        <p:tav tm="100000">
                                          <p:val>
                                            <p:strVal val="#ppt_x"/>
                                          </p:val>
                                        </p:tav>
                                      </p:tavLst>
                                    </p:anim>
                                    <p:anim calcmode="lin" valueType="num">
                                      <p:cBhvr additive="base">
                                        <p:cTn id="8" dur="2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2000" fill="hold"/>
                                        <p:tgtEl>
                                          <p:spTgt spid="4"/>
                                        </p:tgtEl>
                                        <p:attrNameLst>
                                          <p:attrName>ppt_x</p:attrName>
                                        </p:attrNameLst>
                                      </p:cBhvr>
                                      <p:tavLst>
                                        <p:tav tm="0">
                                          <p:val>
                                            <p:strVal val="#ppt_x"/>
                                          </p:val>
                                        </p:tav>
                                        <p:tav tm="100000">
                                          <p:val>
                                            <p:strVal val="#ppt_x"/>
                                          </p:val>
                                        </p:tav>
                                      </p:tavLst>
                                    </p:anim>
                                    <p:anim calcmode="lin" valueType="num">
                                      <p:cBhvr additive="base">
                                        <p:cTn id="12" dur="2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000" fill="hold"/>
                                        <p:tgtEl>
                                          <p:spTgt spid="2"/>
                                        </p:tgtEl>
                                        <p:attrNameLst>
                                          <p:attrName>ppt_x</p:attrName>
                                        </p:attrNameLst>
                                      </p:cBhvr>
                                      <p:tavLst>
                                        <p:tav tm="0">
                                          <p:val>
                                            <p:strVal val="#ppt_x"/>
                                          </p:val>
                                        </p:tav>
                                        <p:tav tm="100000">
                                          <p:val>
                                            <p:strVal val="#ppt_x"/>
                                          </p:val>
                                        </p:tav>
                                      </p:tavLst>
                                    </p:anim>
                                    <p:anim calcmode="lin" valueType="num">
                                      <p:cBhvr additive="base">
                                        <p:cTn id="1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2000" fill="hold"/>
                                        <p:tgtEl>
                                          <p:spTgt spid="5"/>
                                        </p:tgtEl>
                                        <p:attrNameLst>
                                          <p:attrName>ppt_x</p:attrName>
                                        </p:attrNameLst>
                                      </p:cBhvr>
                                      <p:tavLst>
                                        <p:tav tm="0">
                                          <p:val>
                                            <p:strVal val="#ppt_x"/>
                                          </p:val>
                                        </p:tav>
                                        <p:tav tm="100000">
                                          <p:val>
                                            <p:strVal val="#ppt_x"/>
                                          </p:val>
                                        </p:tav>
                                      </p:tavLst>
                                    </p:anim>
                                    <p:anim calcmode="lin" valueType="num">
                                      <p:cBhvr additive="base">
                                        <p:cTn id="24"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2000" fill="hold"/>
                                        <p:tgtEl>
                                          <p:spTgt spid="7"/>
                                        </p:tgtEl>
                                        <p:attrNameLst>
                                          <p:attrName>ppt_x</p:attrName>
                                        </p:attrNameLst>
                                      </p:cBhvr>
                                      <p:tavLst>
                                        <p:tav tm="0">
                                          <p:val>
                                            <p:strVal val="#ppt_x"/>
                                          </p:val>
                                        </p:tav>
                                        <p:tav tm="100000">
                                          <p:val>
                                            <p:strVal val="#ppt_x"/>
                                          </p:val>
                                        </p:tav>
                                      </p:tavLst>
                                    </p:anim>
                                    <p:anim calcmode="lin" valueType="num">
                                      <p:cBhvr additive="base">
                                        <p:cTn id="30"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2000" fill="hold"/>
                                        <p:tgtEl>
                                          <p:spTgt spid="6"/>
                                        </p:tgtEl>
                                        <p:attrNameLst>
                                          <p:attrName>ppt_x</p:attrName>
                                        </p:attrNameLst>
                                      </p:cBhvr>
                                      <p:tavLst>
                                        <p:tav tm="0">
                                          <p:val>
                                            <p:strVal val="1+#ppt_w/2"/>
                                          </p:val>
                                        </p:tav>
                                        <p:tav tm="100000">
                                          <p:val>
                                            <p:strVal val="#ppt_x"/>
                                          </p:val>
                                        </p:tav>
                                      </p:tavLst>
                                    </p:anim>
                                    <p:anim calcmode="lin" valueType="num">
                                      <p:cBhvr additive="base">
                                        <p:cTn id="36" dur="2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14"/>
          <p:cNvPicPr>
            <a:picLocks noChangeAspect="1" noChangeArrowheads="1"/>
          </p:cNvPicPr>
          <p:nvPr/>
        </p:nvPicPr>
        <p:blipFill>
          <a:blip r:embed="rId3" cstate="print"/>
          <a:srcRect/>
          <a:stretch>
            <a:fillRect/>
          </a:stretch>
        </p:blipFill>
        <p:spPr bwMode="auto">
          <a:xfrm>
            <a:off x="654050" y="1295400"/>
            <a:ext cx="4557713" cy="3943350"/>
          </a:xfrm>
          <a:prstGeom prst="rect">
            <a:avLst/>
          </a:prstGeom>
          <a:noFill/>
          <a:ln w="38100" algn="ctr">
            <a:noFill/>
            <a:miter lim="800000"/>
            <a:headEnd/>
            <a:tailEnd/>
          </a:ln>
        </p:spPr>
      </p:pic>
      <p:sp>
        <p:nvSpPr>
          <p:cNvPr id="28675" name="Rectangle 2"/>
          <p:cNvSpPr>
            <a:spLocks noGrp="1" noChangeArrowheads="1"/>
          </p:cNvSpPr>
          <p:nvPr>
            <p:ph type="title" idx="4294967295"/>
          </p:nvPr>
        </p:nvSpPr>
        <p:spPr>
          <a:xfrm>
            <a:off x="428625" y="304800"/>
            <a:ext cx="8328025" cy="609600"/>
          </a:xfrm>
        </p:spPr>
        <p:txBody>
          <a:bodyPr/>
          <a:lstStyle/>
          <a:p>
            <a:pPr defTabSz="911225" eaLnBrk="1" hangingPunct="1"/>
            <a:r>
              <a:rPr lang="en-US" sz="2200" smtClean="0">
                <a:solidFill>
                  <a:srgbClr val="FF0000"/>
                </a:solidFill>
              </a:rPr>
              <a:t>VMIS – Creating Reports – </a:t>
            </a:r>
            <a:r>
              <a:rPr lang="en-US" sz="1800" smtClean="0">
                <a:solidFill>
                  <a:srgbClr val="FF0000"/>
                </a:solidFill>
              </a:rPr>
              <a:t>PDF Output by selecting </a:t>
            </a:r>
            <a:r>
              <a:rPr lang="en-US" sz="1800" b="1" i="1" smtClean="0">
                <a:solidFill>
                  <a:srgbClr val="FF0000"/>
                </a:solidFill>
              </a:rPr>
              <a:t>Download</a:t>
            </a:r>
          </a:p>
        </p:txBody>
      </p:sp>
      <p:sp>
        <p:nvSpPr>
          <p:cNvPr id="40966" name="Text Box 6"/>
          <p:cNvSpPr txBox="1">
            <a:spLocks noChangeArrowheads="1"/>
          </p:cNvSpPr>
          <p:nvPr/>
        </p:nvSpPr>
        <p:spPr bwMode="auto">
          <a:xfrm>
            <a:off x="5607050" y="1295400"/>
            <a:ext cx="3141663" cy="1589088"/>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sz="1400"/>
              <a:t>To get a conventional report in PDF format select the </a:t>
            </a:r>
            <a:r>
              <a:rPr lang="en-US" sz="1400" b="1"/>
              <a:t>PDF</a:t>
            </a:r>
            <a:r>
              <a:rPr lang="en-US" sz="1400"/>
              <a:t> option</a:t>
            </a:r>
          </a:p>
          <a:p>
            <a:pPr algn="l" defTabSz="911225">
              <a:spcBef>
                <a:spcPct val="50000"/>
              </a:spcBef>
            </a:pPr>
            <a:r>
              <a:rPr lang="en-US" sz="1400"/>
              <a:t>BUT – be sure the </a:t>
            </a:r>
            <a:r>
              <a:rPr lang="en-US" sz="1400" b="1"/>
              <a:t>All</a:t>
            </a:r>
            <a:r>
              <a:rPr lang="en-US" sz="1400"/>
              <a:t> radio button is active</a:t>
            </a:r>
            <a:r>
              <a:rPr lang="en-US" sz="1400" b="1"/>
              <a:t>. Should be the default.</a:t>
            </a:r>
          </a:p>
          <a:p>
            <a:pPr algn="l" defTabSz="911225">
              <a:spcBef>
                <a:spcPct val="50000"/>
              </a:spcBef>
            </a:pPr>
            <a:endParaRPr lang="en-US" sz="500"/>
          </a:p>
        </p:txBody>
      </p:sp>
      <p:grpSp>
        <p:nvGrpSpPr>
          <p:cNvPr id="2" name="Group 21"/>
          <p:cNvGrpSpPr>
            <a:grpSpLocks/>
          </p:cNvGrpSpPr>
          <p:nvPr/>
        </p:nvGrpSpPr>
        <p:grpSpPr bwMode="auto">
          <a:xfrm>
            <a:off x="428625" y="4876800"/>
            <a:ext cx="3000375" cy="1273175"/>
            <a:chOff x="432" y="3072"/>
            <a:chExt cx="1440" cy="802"/>
          </a:xfrm>
        </p:grpSpPr>
        <p:sp>
          <p:nvSpPr>
            <p:cNvPr id="28681" name="Line 7"/>
            <p:cNvSpPr>
              <a:spLocks noChangeShapeType="1"/>
            </p:cNvSpPr>
            <p:nvPr/>
          </p:nvSpPr>
          <p:spPr bwMode="auto">
            <a:xfrm flipV="1">
              <a:off x="672" y="3072"/>
              <a:ext cx="288" cy="384"/>
            </a:xfrm>
            <a:prstGeom prst="line">
              <a:avLst/>
            </a:prstGeom>
            <a:noFill/>
            <a:ln w="38100">
              <a:solidFill>
                <a:srgbClr val="FF0000"/>
              </a:solidFill>
              <a:round/>
              <a:headEnd/>
              <a:tailEnd type="triangle" w="med" len="med"/>
            </a:ln>
          </p:spPr>
          <p:txBody>
            <a:bodyPr/>
            <a:lstStyle/>
            <a:p>
              <a:endParaRPr lang="en-US"/>
            </a:p>
          </p:txBody>
        </p:sp>
        <p:sp>
          <p:nvSpPr>
            <p:cNvPr id="28682" name="Text Box 17"/>
            <p:cNvSpPr txBox="1">
              <a:spLocks noChangeArrowheads="1"/>
            </p:cNvSpPr>
            <p:nvPr/>
          </p:nvSpPr>
          <p:spPr bwMode="auto">
            <a:xfrm>
              <a:off x="432" y="3414"/>
              <a:ext cx="1440" cy="460"/>
            </a:xfrm>
            <a:prstGeom prst="rect">
              <a:avLst/>
            </a:prstGeom>
            <a:noFill/>
            <a:ln w="9525">
              <a:noFill/>
              <a:miter lim="800000"/>
              <a:headEnd/>
              <a:tailEnd/>
            </a:ln>
          </p:spPr>
          <p:txBody>
            <a:bodyPr>
              <a:spAutoFit/>
            </a:bodyPr>
            <a:lstStyle/>
            <a:p>
              <a:pPr algn="l" defTabSz="911225">
                <a:spcBef>
                  <a:spcPct val="50000"/>
                </a:spcBef>
              </a:pPr>
              <a:r>
                <a:rPr lang="en-US" sz="1400"/>
                <a:t>Using the </a:t>
              </a:r>
              <a:r>
                <a:rPr lang="en-US" sz="1400" b="1"/>
                <a:t>View Report</a:t>
              </a:r>
              <a:r>
                <a:rPr lang="en-US" sz="1400"/>
                <a:t> option will provide a printable report from the screen.</a:t>
              </a:r>
            </a:p>
          </p:txBody>
        </p:sp>
      </p:grpSp>
      <p:sp>
        <p:nvSpPr>
          <p:cNvPr id="40980" name="Line 20"/>
          <p:cNvSpPr>
            <a:spLocks noChangeShapeType="1"/>
          </p:cNvSpPr>
          <p:nvPr/>
        </p:nvSpPr>
        <p:spPr bwMode="auto">
          <a:xfrm flipH="1">
            <a:off x="1447800" y="2333625"/>
            <a:ext cx="4017963" cy="1600200"/>
          </a:xfrm>
          <a:prstGeom prst="line">
            <a:avLst/>
          </a:prstGeom>
          <a:noFill/>
          <a:ln w="38100">
            <a:solidFill>
              <a:srgbClr val="FF0000"/>
            </a:solidFill>
            <a:round/>
            <a:headEnd/>
            <a:tailEnd type="triangle" w="med" len="med"/>
          </a:ln>
        </p:spPr>
        <p:txBody>
          <a:bodyPr lIns="91432" tIns="45716" rIns="91432" bIns="45716"/>
          <a:lstStyle/>
          <a:p>
            <a:endParaRPr lang="en-US"/>
          </a:p>
        </p:txBody>
      </p:sp>
      <p:sp>
        <p:nvSpPr>
          <p:cNvPr id="40983" name="Line 23"/>
          <p:cNvSpPr>
            <a:spLocks noChangeShapeType="1"/>
          </p:cNvSpPr>
          <p:nvPr/>
        </p:nvSpPr>
        <p:spPr bwMode="auto">
          <a:xfrm flipH="1">
            <a:off x="1371600" y="1495425"/>
            <a:ext cx="4094163" cy="533400"/>
          </a:xfrm>
          <a:prstGeom prst="line">
            <a:avLst/>
          </a:prstGeom>
          <a:noFill/>
          <a:ln w="38100">
            <a:solidFill>
              <a:srgbClr val="FF0000"/>
            </a:solidFill>
            <a:round/>
            <a:headEnd/>
            <a:tailEnd type="triangle" w="med" len="med"/>
          </a:ln>
        </p:spPr>
        <p:txBody>
          <a:bodyPr lIns="91432" tIns="45716" rIns="91432" bIns="45716"/>
          <a:lstStyle/>
          <a:p>
            <a:endParaRPr lang="en-US"/>
          </a:p>
        </p:txBody>
      </p:sp>
      <p:sp>
        <p:nvSpPr>
          <p:cNvPr id="28680" name="Line 13"/>
          <p:cNvSpPr>
            <a:spLocks noChangeShapeType="1"/>
          </p:cNvSpPr>
          <p:nvPr/>
        </p:nvSpPr>
        <p:spPr bwMode="auto">
          <a:xfrm>
            <a:off x="4381500" y="914400"/>
            <a:ext cx="4229100" cy="0"/>
          </a:xfrm>
          <a:prstGeom prst="line">
            <a:avLst/>
          </a:prstGeom>
          <a:noFill/>
          <a:ln w="38100">
            <a:solidFill>
              <a:schemeClr val="tx1"/>
            </a:solidFill>
            <a:round/>
            <a:headEnd/>
            <a:tailEnd/>
          </a:ln>
        </p:spPr>
        <p:txBody>
          <a:bodyPr lIns="91432" tIns="45716" rIns="91432" bIns="45716"/>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6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96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098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098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0" grpId="0" animBg="1"/>
      <p:bldP spid="4098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3"/>
          <p:cNvPicPr>
            <a:picLocks noChangeAspect="1" noChangeArrowheads="1"/>
          </p:cNvPicPr>
          <p:nvPr>
            <p:ph type="body" idx="4294967295"/>
          </p:nvPr>
        </p:nvPicPr>
        <p:blipFill>
          <a:blip r:embed="rId3" cstate="print"/>
          <a:srcRect l="2440" t="22951" r="3273" b="9836"/>
          <a:stretch>
            <a:fillRect/>
          </a:stretch>
        </p:blipFill>
        <p:spPr>
          <a:xfrm>
            <a:off x="762000" y="1447800"/>
            <a:ext cx="7543800" cy="3124200"/>
          </a:xfrm>
        </p:spPr>
      </p:pic>
      <p:sp>
        <p:nvSpPr>
          <p:cNvPr id="29699" name="Rectangle 2"/>
          <p:cNvSpPr>
            <a:spLocks noGrp="1" noChangeArrowheads="1"/>
          </p:cNvSpPr>
          <p:nvPr>
            <p:ph type="title" idx="4294967295"/>
          </p:nvPr>
        </p:nvSpPr>
        <p:spPr/>
        <p:txBody>
          <a:bodyPr/>
          <a:lstStyle/>
          <a:p>
            <a:pPr defTabSz="911225" eaLnBrk="1" hangingPunct="1"/>
            <a:r>
              <a:rPr lang="en-US" sz="2200" smtClean="0">
                <a:solidFill>
                  <a:srgbClr val="FF0000"/>
                </a:solidFill>
              </a:rPr>
              <a:t>VMIS – Creating Reports – PDF Report</a:t>
            </a:r>
          </a:p>
        </p:txBody>
      </p:sp>
      <p:sp>
        <p:nvSpPr>
          <p:cNvPr id="29700" name="Text Box 4"/>
          <p:cNvSpPr txBox="1">
            <a:spLocks noChangeArrowheads="1"/>
          </p:cNvSpPr>
          <p:nvPr/>
        </p:nvSpPr>
        <p:spPr bwMode="auto">
          <a:xfrm>
            <a:off x="914400" y="4527550"/>
            <a:ext cx="7620000" cy="1262063"/>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sz="1400" b="1" i="1">
                <a:solidFill>
                  <a:srgbClr val="000099"/>
                </a:solidFill>
              </a:rPr>
              <a:t>Generally this is a less useful output format than using Search to convert a report to Excel and then modifying the column layout to increase the amount of information on a page.</a:t>
            </a:r>
          </a:p>
          <a:p>
            <a:pPr algn="l" defTabSz="911225">
              <a:spcBef>
                <a:spcPct val="50000"/>
              </a:spcBef>
            </a:pPr>
            <a:r>
              <a:rPr lang="en-US" sz="1400" b="1" i="1">
                <a:solidFill>
                  <a:srgbClr val="000099"/>
                </a:solidFill>
              </a:rPr>
              <a:t>Fortunately the Leadership Roster is immediately available in Excel  where it can be edited.</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p:txBody>
          <a:bodyPr/>
          <a:lstStyle/>
          <a:p>
            <a:pPr defTabSz="911225" eaLnBrk="1" hangingPunct="1"/>
            <a:r>
              <a:rPr lang="en-US" sz="2200" smtClean="0">
                <a:solidFill>
                  <a:srgbClr val="FF0000"/>
                </a:solidFill>
              </a:rPr>
              <a:t>VMIS – Creating Reports – Excel Output</a:t>
            </a:r>
          </a:p>
        </p:txBody>
      </p:sp>
      <p:pic>
        <p:nvPicPr>
          <p:cNvPr id="30723" name="Picture 3"/>
          <p:cNvPicPr>
            <a:picLocks noChangeAspect="1" noChangeArrowheads="1"/>
          </p:cNvPicPr>
          <p:nvPr/>
        </p:nvPicPr>
        <p:blipFill>
          <a:blip r:embed="rId3" cstate="print"/>
          <a:srcRect b="34921"/>
          <a:stretch>
            <a:fillRect/>
          </a:stretch>
        </p:blipFill>
        <p:spPr bwMode="auto">
          <a:xfrm>
            <a:off x="609600" y="1371600"/>
            <a:ext cx="6400800" cy="3124200"/>
          </a:xfrm>
          <a:prstGeom prst="rect">
            <a:avLst/>
          </a:prstGeom>
          <a:noFill/>
          <a:ln w="9525">
            <a:noFill/>
            <a:miter lim="800000"/>
            <a:headEnd/>
            <a:tailEnd/>
          </a:ln>
        </p:spPr>
      </p:pic>
      <p:sp>
        <p:nvSpPr>
          <p:cNvPr id="30724" name="Text Box 4"/>
          <p:cNvSpPr txBox="1">
            <a:spLocks noChangeArrowheads="1"/>
          </p:cNvSpPr>
          <p:nvPr/>
        </p:nvSpPr>
        <p:spPr bwMode="auto">
          <a:xfrm>
            <a:off x="7162800" y="1295400"/>
            <a:ext cx="1752600" cy="3389313"/>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sz="1400"/>
              <a:t>This is the RAW form of the </a:t>
            </a:r>
            <a:r>
              <a:rPr lang="en-US" sz="1400" b="1"/>
              <a:t>Leadership Roster</a:t>
            </a:r>
            <a:r>
              <a:rPr lang="en-US" sz="1400"/>
              <a:t> in Excel as provided in </a:t>
            </a:r>
            <a:r>
              <a:rPr lang="en-US" sz="1400" b="1"/>
              <a:t>My Report Docs</a:t>
            </a:r>
            <a:r>
              <a:rPr lang="en-US" sz="1400"/>
              <a:t>.</a:t>
            </a:r>
          </a:p>
          <a:p>
            <a:pPr algn="l" defTabSz="911225">
              <a:spcBef>
                <a:spcPct val="50000"/>
              </a:spcBef>
            </a:pPr>
            <a:r>
              <a:rPr lang="en-US" sz="1400"/>
              <a:t>Although data may look forbidding, it is extremely useful as the data can be manipulated using basic Excel commands.</a:t>
            </a:r>
          </a:p>
        </p:txBody>
      </p:sp>
      <p:sp>
        <p:nvSpPr>
          <p:cNvPr id="46085" name="Text Box 5"/>
          <p:cNvSpPr txBox="1">
            <a:spLocks noChangeArrowheads="1"/>
          </p:cNvSpPr>
          <p:nvPr/>
        </p:nvSpPr>
        <p:spPr bwMode="auto">
          <a:xfrm>
            <a:off x="581025" y="5094288"/>
            <a:ext cx="8001000" cy="730250"/>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sz="1400" i="1">
                <a:solidFill>
                  <a:srgbClr val="000099"/>
                </a:solidFill>
              </a:rPr>
              <a:t>This is the form of the report I find to be most useful as I can hide columns, to display only what is needed, </a:t>
            </a:r>
            <a:r>
              <a:rPr lang="en-US" sz="1400" b="1" i="1">
                <a:solidFill>
                  <a:srgbClr val="000099"/>
                </a:solidFill>
              </a:rPr>
              <a:t>SORT</a:t>
            </a:r>
            <a:r>
              <a:rPr lang="en-US" sz="1400" i="1">
                <a:solidFill>
                  <a:srgbClr val="000099"/>
                </a:solidFill>
              </a:rPr>
              <a:t> by DC or another field, and </a:t>
            </a:r>
            <a:r>
              <a:rPr lang="en-US" sz="1400" b="1" i="1">
                <a:solidFill>
                  <a:srgbClr val="000099"/>
                </a:solidFill>
              </a:rPr>
              <a:t>FILTER</a:t>
            </a:r>
            <a:r>
              <a:rPr lang="en-US" sz="1400" i="1">
                <a:solidFill>
                  <a:srgbClr val="000099"/>
                </a:solidFill>
              </a:rPr>
              <a:t> to create specialized reports containing only some of the data such as one DC, or only DC’s. </a:t>
            </a:r>
          </a:p>
        </p:txBody>
      </p:sp>
      <p:sp>
        <p:nvSpPr>
          <p:cNvPr id="30726" name="Rectangle 6"/>
          <p:cNvSpPr>
            <a:spLocks noChangeArrowheads="1"/>
          </p:cNvSpPr>
          <p:nvPr/>
        </p:nvSpPr>
        <p:spPr bwMode="auto">
          <a:xfrm>
            <a:off x="1495425" y="2190750"/>
            <a:ext cx="188913" cy="2286000"/>
          </a:xfrm>
          <a:prstGeom prst="rect">
            <a:avLst/>
          </a:prstGeom>
          <a:solidFill>
            <a:schemeClr val="accent1">
              <a:alpha val="81960"/>
            </a:schemeClr>
          </a:solidFill>
          <a:ln w="9525">
            <a:solidFill>
              <a:schemeClr val="tx1"/>
            </a:solidFill>
            <a:miter lim="800000"/>
            <a:headEnd/>
            <a:tailEnd/>
          </a:ln>
        </p:spPr>
        <p:txBody>
          <a:bodyPr wrap="none" lIns="91432" tIns="45716" rIns="91432" bIns="45716" anchor="ctr"/>
          <a:lstStyle/>
          <a:p>
            <a:pPr algn="l" defTabSz="911225"/>
            <a:endParaRPr lang="en-US"/>
          </a:p>
        </p:txBody>
      </p:sp>
      <p:sp>
        <p:nvSpPr>
          <p:cNvPr id="30727" name="Line 7"/>
          <p:cNvSpPr>
            <a:spLocks noChangeShapeType="1"/>
          </p:cNvSpPr>
          <p:nvPr/>
        </p:nvSpPr>
        <p:spPr bwMode="auto">
          <a:xfrm>
            <a:off x="4486275" y="990600"/>
            <a:ext cx="1847850" cy="0"/>
          </a:xfrm>
          <a:prstGeom prst="line">
            <a:avLst/>
          </a:prstGeom>
          <a:noFill/>
          <a:ln w="38100">
            <a:solidFill>
              <a:schemeClr val="tx1"/>
            </a:solidFill>
            <a:round/>
            <a:headEnd/>
            <a:tailEnd/>
          </a:ln>
        </p:spPr>
        <p:txBody>
          <a:bodyPr lIns="91432" tIns="45716" rIns="91432" bIns="45716"/>
          <a:lstStyle/>
          <a:p>
            <a:endParaRPr lang="en-US"/>
          </a:p>
        </p:txBody>
      </p:sp>
      <p:sp>
        <p:nvSpPr>
          <p:cNvPr id="30728" name="Rectangle 6"/>
          <p:cNvSpPr>
            <a:spLocks noChangeArrowheads="1"/>
          </p:cNvSpPr>
          <p:nvPr/>
        </p:nvSpPr>
        <p:spPr bwMode="auto">
          <a:xfrm>
            <a:off x="2133600" y="2190750"/>
            <a:ext cx="188913" cy="2286000"/>
          </a:xfrm>
          <a:prstGeom prst="rect">
            <a:avLst/>
          </a:prstGeom>
          <a:solidFill>
            <a:schemeClr val="accent1">
              <a:alpha val="81960"/>
            </a:schemeClr>
          </a:solidFill>
          <a:ln w="9525">
            <a:solidFill>
              <a:schemeClr val="tx1"/>
            </a:solidFill>
            <a:miter lim="800000"/>
            <a:headEnd/>
            <a:tailEnd/>
          </a:ln>
        </p:spPr>
        <p:txBody>
          <a:bodyPr wrap="none" lIns="91432" tIns="45716" rIns="91432" bIns="45716" anchor="ctr"/>
          <a:lstStyle/>
          <a:p>
            <a:pPr algn="l" defTabSz="911225"/>
            <a:endParaRPr lang="en-US"/>
          </a:p>
        </p:txBody>
      </p:sp>
      <p:sp>
        <p:nvSpPr>
          <p:cNvPr id="30729" name="Rectangle 6"/>
          <p:cNvSpPr>
            <a:spLocks noChangeArrowheads="1"/>
          </p:cNvSpPr>
          <p:nvPr/>
        </p:nvSpPr>
        <p:spPr bwMode="auto">
          <a:xfrm>
            <a:off x="3859213" y="2190750"/>
            <a:ext cx="188912" cy="2286000"/>
          </a:xfrm>
          <a:prstGeom prst="rect">
            <a:avLst/>
          </a:prstGeom>
          <a:solidFill>
            <a:schemeClr val="accent1">
              <a:alpha val="81960"/>
            </a:schemeClr>
          </a:solidFill>
          <a:ln w="9525">
            <a:solidFill>
              <a:schemeClr val="tx1"/>
            </a:solidFill>
            <a:miter lim="800000"/>
            <a:headEnd/>
            <a:tailEnd/>
          </a:ln>
        </p:spPr>
        <p:txBody>
          <a:bodyPr wrap="none" lIns="91432" tIns="45716" rIns="91432" bIns="45716" anchor="ctr"/>
          <a:lstStyle/>
          <a:p>
            <a:pPr algn="l" defTabSz="911225"/>
            <a:endParaRPr lang="en-US"/>
          </a:p>
        </p:txBody>
      </p:sp>
      <p:sp>
        <p:nvSpPr>
          <p:cNvPr id="30730" name="Rectangle 6"/>
          <p:cNvSpPr>
            <a:spLocks noChangeArrowheads="1"/>
          </p:cNvSpPr>
          <p:nvPr/>
        </p:nvSpPr>
        <p:spPr bwMode="auto">
          <a:xfrm>
            <a:off x="3430588" y="2190750"/>
            <a:ext cx="188912" cy="2286000"/>
          </a:xfrm>
          <a:prstGeom prst="rect">
            <a:avLst/>
          </a:prstGeom>
          <a:solidFill>
            <a:schemeClr val="accent1">
              <a:alpha val="81960"/>
            </a:schemeClr>
          </a:solidFill>
          <a:ln w="9525">
            <a:solidFill>
              <a:schemeClr val="tx1"/>
            </a:solidFill>
            <a:miter lim="800000"/>
            <a:headEnd/>
            <a:tailEnd/>
          </a:ln>
        </p:spPr>
        <p:txBody>
          <a:bodyPr wrap="none" lIns="91432" tIns="45716" rIns="91432" bIns="45716" anchor="ctr"/>
          <a:lstStyle/>
          <a:p>
            <a:pPr algn="l" defTabSz="911225"/>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08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p:txBody>
          <a:bodyPr/>
          <a:lstStyle/>
          <a:p>
            <a:pPr defTabSz="911225" eaLnBrk="1" hangingPunct="1"/>
            <a:r>
              <a:rPr lang="en-US" sz="2200" smtClean="0">
                <a:solidFill>
                  <a:srgbClr val="FF0000"/>
                </a:solidFill>
              </a:rPr>
              <a:t>VMIS – Creating Reports – Excel Output</a:t>
            </a:r>
          </a:p>
        </p:txBody>
      </p:sp>
      <p:pic>
        <p:nvPicPr>
          <p:cNvPr id="31747" name="Picture 3"/>
          <p:cNvPicPr>
            <a:picLocks noChangeAspect="1" noChangeArrowheads="1"/>
          </p:cNvPicPr>
          <p:nvPr/>
        </p:nvPicPr>
        <p:blipFill>
          <a:blip r:embed="rId3" cstate="print"/>
          <a:srcRect b="64706"/>
          <a:stretch>
            <a:fillRect/>
          </a:stretch>
        </p:blipFill>
        <p:spPr bwMode="auto">
          <a:xfrm>
            <a:off x="685800" y="1295400"/>
            <a:ext cx="7772400" cy="2057400"/>
          </a:xfrm>
          <a:prstGeom prst="rect">
            <a:avLst/>
          </a:prstGeom>
          <a:noFill/>
          <a:ln w="9525">
            <a:noFill/>
            <a:miter lim="800000"/>
            <a:headEnd/>
            <a:tailEnd/>
          </a:ln>
        </p:spPr>
      </p:pic>
      <p:sp>
        <p:nvSpPr>
          <p:cNvPr id="47108" name="Text Box 4"/>
          <p:cNvSpPr txBox="1">
            <a:spLocks noChangeArrowheads="1"/>
          </p:cNvSpPr>
          <p:nvPr/>
        </p:nvSpPr>
        <p:spPr bwMode="auto">
          <a:xfrm>
            <a:off x="762000" y="3810000"/>
            <a:ext cx="4191000" cy="2597150"/>
          </a:xfrm>
          <a:prstGeom prst="rect">
            <a:avLst/>
          </a:prstGeom>
          <a:noFill/>
          <a:ln w="9525">
            <a:noFill/>
            <a:miter lim="800000"/>
            <a:headEnd/>
            <a:tailEnd/>
          </a:ln>
        </p:spPr>
        <p:txBody>
          <a:bodyPr lIns="91432" tIns="45716" rIns="91432" bIns="45716">
            <a:spAutoFit/>
          </a:bodyPr>
          <a:lstStyle/>
          <a:p>
            <a:pPr algn="l" defTabSz="911225">
              <a:lnSpc>
                <a:spcPct val="90000"/>
              </a:lnSpc>
              <a:spcBef>
                <a:spcPct val="50000"/>
              </a:spcBef>
            </a:pPr>
            <a:r>
              <a:rPr lang="en-US"/>
              <a:t>This is a list of DC’s with their Volunteer ID, mailing address, phone number, and Email address.</a:t>
            </a:r>
          </a:p>
          <a:p>
            <a:pPr algn="l" defTabSz="911225">
              <a:lnSpc>
                <a:spcPct val="90000"/>
              </a:lnSpc>
              <a:spcBef>
                <a:spcPct val="50000"/>
              </a:spcBef>
            </a:pPr>
            <a:r>
              <a:rPr lang="en-US"/>
              <a:t>My Email list came from copying this list to my Email address book.</a:t>
            </a:r>
          </a:p>
          <a:p>
            <a:pPr algn="l" defTabSz="911225">
              <a:lnSpc>
                <a:spcPct val="90000"/>
              </a:lnSpc>
              <a:spcBef>
                <a:spcPct val="50000"/>
              </a:spcBef>
            </a:pPr>
            <a:r>
              <a:rPr lang="en-US"/>
              <a:t>My Volunteer ID # report listing only DC’s came from reorganizing this file.</a:t>
            </a:r>
          </a:p>
        </p:txBody>
      </p:sp>
      <p:sp>
        <p:nvSpPr>
          <p:cNvPr id="31749" name="Rectangle 7"/>
          <p:cNvSpPr>
            <a:spLocks noChangeArrowheads="1"/>
          </p:cNvSpPr>
          <p:nvPr/>
        </p:nvSpPr>
        <p:spPr bwMode="auto">
          <a:xfrm>
            <a:off x="1619250" y="2209800"/>
            <a:ext cx="180975" cy="1066800"/>
          </a:xfrm>
          <a:prstGeom prst="rect">
            <a:avLst/>
          </a:prstGeom>
          <a:solidFill>
            <a:schemeClr val="accent1"/>
          </a:solidFill>
          <a:ln w="9525">
            <a:solidFill>
              <a:schemeClr val="tx1"/>
            </a:solidFill>
            <a:miter lim="800000"/>
            <a:headEnd/>
            <a:tailEnd/>
          </a:ln>
        </p:spPr>
        <p:txBody>
          <a:bodyPr wrap="none" lIns="91432" tIns="45716" rIns="91432" bIns="45716" anchor="ctr"/>
          <a:lstStyle/>
          <a:p>
            <a:pPr algn="l" defTabSz="911225"/>
            <a:endParaRPr lang="en-US"/>
          </a:p>
        </p:txBody>
      </p:sp>
      <p:sp>
        <p:nvSpPr>
          <p:cNvPr id="31750" name="Rectangle 8"/>
          <p:cNvSpPr>
            <a:spLocks noChangeArrowheads="1"/>
          </p:cNvSpPr>
          <p:nvPr/>
        </p:nvSpPr>
        <p:spPr bwMode="auto">
          <a:xfrm>
            <a:off x="4124325" y="2209800"/>
            <a:ext cx="3467100" cy="1066800"/>
          </a:xfrm>
          <a:prstGeom prst="rect">
            <a:avLst/>
          </a:prstGeom>
          <a:solidFill>
            <a:schemeClr val="accent1"/>
          </a:solidFill>
          <a:ln w="9525">
            <a:solidFill>
              <a:schemeClr val="tx1"/>
            </a:solidFill>
            <a:miter lim="800000"/>
            <a:headEnd/>
            <a:tailEnd/>
          </a:ln>
        </p:spPr>
        <p:txBody>
          <a:bodyPr wrap="none" lIns="91432" tIns="45716" rIns="91432" bIns="45716" anchor="ctr"/>
          <a:lstStyle/>
          <a:p>
            <a:pPr algn="l" defTabSz="911225"/>
            <a:endParaRPr lang="en-US"/>
          </a:p>
        </p:txBody>
      </p:sp>
      <p:sp>
        <p:nvSpPr>
          <p:cNvPr id="31751" name="Text Box 9"/>
          <p:cNvSpPr txBox="1">
            <a:spLocks noChangeArrowheads="1"/>
          </p:cNvSpPr>
          <p:nvPr/>
        </p:nvSpPr>
        <p:spPr bwMode="auto">
          <a:xfrm>
            <a:off x="685800" y="3429000"/>
            <a:ext cx="7772400" cy="366713"/>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a:solidFill>
                  <a:srgbClr val="000099"/>
                </a:solidFill>
              </a:rPr>
              <a:t>This is the same as the previous slide after editing for readability.</a:t>
            </a:r>
          </a:p>
        </p:txBody>
      </p:sp>
      <p:sp>
        <p:nvSpPr>
          <p:cNvPr id="31752" name="Line 10"/>
          <p:cNvSpPr>
            <a:spLocks noChangeShapeType="1"/>
          </p:cNvSpPr>
          <p:nvPr/>
        </p:nvSpPr>
        <p:spPr bwMode="auto">
          <a:xfrm>
            <a:off x="4486275" y="990600"/>
            <a:ext cx="1847850" cy="0"/>
          </a:xfrm>
          <a:prstGeom prst="line">
            <a:avLst/>
          </a:prstGeom>
          <a:noFill/>
          <a:ln w="38100">
            <a:solidFill>
              <a:schemeClr val="tx1"/>
            </a:solidFill>
            <a:round/>
            <a:headEnd/>
            <a:tailEnd/>
          </a:ln>
        </p:spPr>
        <p:txBody>
          <a:bodyPr lIns="91432" tIns="45716" rIns="91432" bIns="45716"/>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10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10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10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8"/>
          <p:cNvPicPr>
            <a:picLocks noChangeAspect="1" noChangeArrowheads="1"/>
          </p:cNvPicPr>
          <p:nvPr/>
        </p:nvPicPr>
        <p:blipFill>
          <a:blip r:embed="rId3" cstate="print"/>
          <a:srcRect/>
          <a:stretch>
            <a:fillRect/>
          </a:stretch>
        </p:blipFill>
        <p:spPr bwMode="auto">
          <a:xfrm>
            <a:off x="552450" y="1193800"/>
            <a:ext cx="5286375" cy="4473575"/>
          </a:xfrm>
          <a:prstGeom prst="rect">
            <a:avLst/>
          </a:prstGeom>
          <a:noFill/>
          <a:ln w="38100" algn="ctr">
            <a:noFill/>
            <a:miter lim="800000"/>
            <a:headEnd/>
            <a:tailEnd/>
          </a:ln>
        </p:spPr>
      </p:pic>
      <p:sp>
        <p:nvSpPr>
          <p:cNvPr id="14339" name="Rectangle 2"/>
          <p:cNvSpPr>
            <a:spLocks noGrp="1" noChangeArrowheads="1"/>
          </p:cNvSpPr>
          <p:nvPr>
            <p:ph type="title"/>
          </p:nvPr>
        </p:nvSpPr>
        <p:spPr/>
        <p:txBody>
          <a:bodyPr/>
          <a:lstStyle/>
          <a:p>
            <a:pPr defTabSz="911225" eaLnBrk="1" hangingPunct="1"/>
            <a:r>
              <a:rPr lang="en-US" sz="2200" smtClean="0">
                <a:solidFill>
                  <a:srgbClr val="FF0000"/>
                </a:solidFill>
              </a:rPr>
              <a:t>VMIS – View Volunteer Information</a:t>
            </a:r>
          </a:p>
        </p:txBody>
      </p:sp>
      <p:grpSp>
        <p:nvGrpSpPr>
          <p:cNvPr id="14340" name="Group 4"/>
          <p:cNvGrpSpPr>
            <a:grpSpLocks/>
          </p:cNvGrpSpPr>
          <p:nvPr/>
        </p:nvGrpSpPr>
        <p:grpSpPr bwMode="auto">
          <a:xfrm>
            <a:off x="5410200" y="1066800"/>
            <a:ext cx="3200400" cy="2136775"/>
            <a:chOff x="3408" y="672"/>
            <a:chExt cx="2016" cy="1346"/>
          </a:xfrm>
        </p:grpSpPr>
        <p:sp>
          <p:nvSpPr>
            <p:cNvPr id="14345" name="Line 5"/>
            <p:cNvSpPr>
              <a:spLocks noChangeShapeType="1"/>
            </p:cNvSpPr>
            <p:nvPr/>
          </p:nvSpPr>
          <p:spPr bwMode="auto">
            <a:xfrm flipH="1">
              <a:off x="3408" y="1680"/>
              <a:ext cx="432" cy="336"/>
            </a:xfrm>
            <a:prstGeom prst="line">
              <a:avLst/>
            </a:prstGeom>
            <a:noFill/>
            <a:ln w="38100">
              <a:solidFill>
                <a:srgbClr val="FF0000"/>
              </a:solidFill>
              <a:round/>
              <a:headEnd/>
              <a:tailEnd type="triangle" w="med" len="med"/>
            </a:ln>
          </p:spPr>
          <p:txBody>
            <a:bodyPr>
              <a:spAutoFit/>
            </a:bodyPr>
            <a:lstStyle/>
            <a:p>
              <a:endParaRPr lang="en-US"/>
            </a:p>
          </p:txBody>
        </p:sp>
        <p:sp>
          <p:nvSpPr>
            <p:cNvPr id="14346" name="Text Box 6"/>
            <p:cNvSpPr txBox="1">
              <a:spLocks noChangeArrowheads="1"/>
            </p:cNvSpPr>
            <p:nvPr/>
          </p:nvSpPr>
          <p:spPr bwMode="auto">
            <a:xfrm>
              <a:off x="3840" y="672"/>
              <a:ext cx="1584" cy="1346"/>
            </a:xfrm>
            <a:prstGeom prst="rect">
              <a:avLst/>
            </a:prstGeom>
            <a:solidFill>
              <a:schemeClr val="bg1"/>
            </a:solidFill>
            <a:ln w="9525" algn="ctr">
              <a:solidFill>
                <a:schemeClr val="tx1"/>
              </a:solidFill>
              <a:miter lim="800000"/>
              <a:headEnd/>
              <a:tailEnd/>
            </a:ln>
          </p:spPr>
          <p:txBody>
            <a:bodyPr>
              <a:spAutoFit/>
            </a:bodyPr>
            <a:lstStyle/>
            <a:p>
              <a:pPr defTabSz="911225">
                <a:lnSpc>
                  <a:spcPct val="70000"/>
                </a:lnSpc>
                <a:spcBef>
                  <a:spcPct val="50000"/>
                </a:spcBef>
              </a:pPr>
              <a:r>
                <a:rPr lang="en-US" b="1">
                  <a:solidFill>
                    <a:srgbClr val="FF0000"/>
                  </a:solidFill>
                </a:rPr>
                <a:t>Enter a:</a:t>
              </a:r>
            </a:p>
            <a:p>
              <a:pPr defTabSz="911225">
                <a:lnSpc>
                  <a:spcPct val="70000"/>
                </a:lnSpc>
                <a:spcBef>
                  <a:spcPct val="50000"/>
                </a:spcBef>
              </a:pPr>
              <a:r>
                <a:rPr lang="en-US" b="1">
                  <a:solidFill>
                    <a:srgbClr val="FF0000"/>
                  </a:solidFill>
                </a:rPr>
                <a:t>Volunteer ID</a:t>
              </a:r>
            </a:p>
            <a:p>
              <a:pPr defTabSz="911225">
                <a:lnSpc>
                  <a:spcPct val="70000"/>
                </a:lnSpc>
                <a:spcBef>
                  <a:spcPct val="50000"/>
                </a:spcBef>
              </a:pPr>
              <a:r>
                <a:rPr lang="en-US" b="1">
                  <a:solidFill>
                    <a:srgbClr val="3333CC"/>
                  </a:solidFill>
                </a:rPr>
                <a:t>OR</a:t>
              </a:r>
            </a:p>
            <a:p>
              <a:pPr defTabSz="911225">
                <a:lnSpc>
                  <a:spcPct val="70000"/>
                </a:lnSpc>
                <a:spcBef>
                  <a:spcPct val="50000"/>
                </a:spcBef>
              </a:pPr>
              <a:r>
                <a:rPr lang="en-US" b="1">
                  <a:solidFill>
                    <a:srgbClr val="FF0000"/>
                  </a:solidFill>
                </a:rPr>
                <a:t>First &amp; Last Name &amp; State</a:t>
              </a:r>
            </a:p>
            <a:p>
              <a:pPr defTabSz="911225">
                <a:lnSpc>
                  <a:spcPct val="70000"/>
                </a:lnSpc>
                <a:spcBef>
                  <a:spcPct val="50000"/>
                </a:spcBef>
              </a:pPr>
              <a:r>
                <a:rPr lang="en-US" b="1">
                  <a:solidFill>
                    <a:srgbClr val="3333CC"/>
                  </a:solidFill>
                </a:rPr>
                <a:t>OR</a:t>
              </a:r>
              <a:endParaRPr lang="en-US" b="1">
                <a:solidFill>
                  <a:srgbClr val="FF0000"/>
                </a:solidFill>
              </a:endParaRPr>
            </a:p>
            <a:p>
              <a:pPr defTabSz="911225">
                <a:lnSpc>
                  <a:spcPct val="70000"/>
                </a:lnSpc>
                <a:spcBef>
                  <a:spcPct val="50000"/>
                </a:spcBef>
              </a:pPr>
              <a:r>
                <a:rPr lang="en-US" b="1">
                  <a:solidFill>
                    <a:srgbClr val="FF0000"/>
                  </a:solidFill>
                </a:rPr>
                <a:t>Supervisor name</a:t>
              </a:r>
            </a:p>
          </p:txBody>
        </p:sp>
      </p:grpSp>
      <p:grpSp>
        <p:nvGrpSpPr>
          <p:cNvPr id="3" name="Group 8"/>
          <p:cNvGrpSpPr>
            <a:grpSpLocks/>
          </p:cNvGrpSpPr>
          <p:nvPr/>
        </p:nvGrpSpPr>
        <p:grpSpPr bwMode="auto">
          <a:xfrm>
            <a:off x="2286000" y="1981200"/>
            <a:ext cx="3733800" cy="533400"/>
            <a:chOff x="1440" y="1248"/>
            <a:chExt cx="2352" cy="336"/>
          </a:xfrm>
        </p:grpSpPr>
        <p:sp>
          <p:nvSpPr>
            <p:cNvPr id="14343" name="Line 9"/>
            <p:cNvSpPr>
              <a:spLocks noChangeShapeType="1"/>
            </p:cNvSpPr>
            <p:nvPr/>
          </p:nvSpPr>
          <p:spPr bwMode="auto">
            <a:xfrm flipH="1">
              <a:off x="1440" y="1392"/>
              <a:ext cx="144" cy="192"/>
            </a:xfrm>
            <a:prstGeom prst="line">
              <a:avLst/>
            </a:prstGeom>
            <a:noFill/>
            <a:ln w="38100">
              <a:solidFill>
                <a:srgbClr val="FF0000"/>
              </a:solidFill>
              <a:round/>
              <a:headEnd/>
              <a:tailEnd type="triangle" w="med" len="med"/>
            </a:ln>
          </p:spPr>
          <p:txBody>
            <a:bodyPr>
              <a:spAutoFit/>
            </a:bodyPr>
            <a:lstStyle/>
            <a:p>
              <a:endParaRPr lang="en-US"/>
            </a:p>
          </p:txBody>
        </p:sp>
        <p:sp>
          <p:nvSpPr>
            <p:cNvPr id="14344" name="Text Box 10"/>
            <p:cNvSpPr txBox="1">
              <a:spLocks noChangeArrowheads="1"/>
            </p:cNvSpPr>
            <p:nvPr/>
          </p:nvSpPr>
          <p:spPr bwMode="auto">
            <a:xfrm>
              <a:off x="1584" y="1248"/>
              <a:ext cx="2208" cy="184"/>
            </a:xfrm>
            <a:prstGeom prst="rect">
              <a:avLst/>
            </a:prstGeom>
            <a:solidFill>
              <a:schemeClr val="bg1"/>
            </a:solidFill>
            <a:ln w="9525" algn="ctr">
              <a:solidFill>
                <a:schemeClr val="tx1"/>
              </a:solidFill>
              <a:miter lim="800000"/>
              <a:headEnd/>
              <a:tailEnd/>
            </a:ln>
          </p:spPr>
          <p:txBody>
            <a:bodyPr tIns="18288" bIns="18288">
              <a:spAutoFit/>
            </a:bodyPr>
            <a:lstStyle/>
            <a:p>
              <a:pPr algn="l" defTabSz="911225">
                <a:spcBef>
                  <a:spcPct val="50000"/>
                </a:spcBef>
              </a:pPr>
              <a:r>
                <a:rPr lang="en-US" sz="1600">
                  <a:solidFill>
                    <a:srgbClr val="FF0000"/>
                  </a:solidFill>
                </a:rPr>
                <a:t>Complete request with SUBMIT.</a:t>
              </a:r>
            </a:p>
          </p:txBody>
        </p:sp>
      </p:grpSp>
      <p:sp>
        <p:nvSpPr>
          <p:cNvPr id="69643" name="Text Box 11"/>
          <p:cNvSpPr txBox="1">
            <a:spLocks noChangeArrowheads="1"/>
          </p:cNvSpPr>
          <p:nvPr/>
        </p:nvSpPr>
        <p:spPr bwMode="auto">
          <a:xfrm>
            <a:off x="5867400" y="3943350"/>
            <a:ext cx="2895600" cy="1323975"/>
          </a:xfrm>
          <a:prstGeom prst="rect">
            <a:avLst/>
          </a:prstGeom>
          <a:noFill/>
          <a:ln w="9525" algn="ctr">
            <a:solidFill>
              <a:schemeClr val="tx1"/>
            </a:solidFill>
            <a:miter lim="800000"/>
            <a:headEnd/>
            <a:tailEnd/>
          </a:ln>
        </p:spPr>
        <p:txBody>
          <a:bodyPr lIns="91432" tIns="45716" rIns="91432" bIns="45716">
            <a:spAutoFit/>
          </a:bodyPr>
          <a:lstStyle/>
          <a:p>
            <a:pPr defTabSz="911225">
              <a:spcBef>
                <a:spcPct val="50000"/>
              </a:spcBef>
            </a:pPr>
            <a:r>
              <a:rPr lang="en-US" sz="1600">
                <a:solidFill>
                  <a:srgbClr val="FF0000"/>
                </a:solidFill>
              </a:rPr>
              <a:t>For some states (AL, ME)- Enter first letter of state OR first letter and then arrow keys. Then Tab to a blank field and Enter.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9643"/>
                                        </p:tgtEl>
                                        <p:attrNameLst>
                                          <p:attrName>style.visibility</p:attrName>
                                        </p:attrNameLst>
                                      </p:cBhvr>
                                      <p:to>
                                        <p:strVal val="visible"/>
                                      </p:to>
                                    </p:set>
                                    <p:anim calcmode="lin" valueType="num">
                                      <p:cBhvr additive="base">
                                        <p:cTn id="7" dur="2000" fill="hold"/>
                                        <p:tgtEl>
                                          <p:spTgt spid="69643"/>
                                        </p:tgtEl>
                                        <p:attrNameLst>
                                          <p:attrName>ppt_x</p:attrName>
                                        </p:attrNameLst>
                                      </p:cBhvr>
                                      <p:tavLst>
                                        <p:tav tm="0">
                                          <p:val>
                                            <p:strVal val="1+#ppt_w/2"/>
                                          </p:val>
                                        </p:tav>
                                        <p:tav tm="100000">
                                          <p:val>
                                            <p:strVal val="#ppt_x"/>
                                          </p:val>
                                        </p:tav>
                                      </p:tavLst>
                                    </p:anim>
                                    <p:anim calcmode="lin" valueType="num">
                                      <p:cBhvr additive="base">
                                        <p:cTn id="8" dur="2000" fill="hold"/>
                                        <p:tgtEl>
                                          <p:spTgt spid="6964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2000" fill="hold"/>
                                        <p:tgtEl>
                                          <p:spTgt spid="3"/>
                                        </p:tgtEl>
                                        <p:attrNameLst>
                                          <p:attrName>ppt_x</p:attrName>
                                        </p:attrNameLst>
                                      </p:cBhvr>
                                      <p:tavLst>
                                        <p:tav tm="0">
                                          <p:val>
                                            <p:strVal val="#ppt_x"/>
                                          </p:val>
                                        </p:tav>
                                        <p:tav tm="100000">
                                          <p:val>
                                            <p:strVal val="#ppt_x"/>
                                          </p:val>
                                        </p:tav>
                                      </p:tavLst>
                                    </p:anim>
                                    <p:anim calcmode="lin" valueType="num">
                                      <p:cBhvr additive="base">
                                        <p:cTn id="14" dur="20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43"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p:txBody>
          <a:bodyPr/>
          <a:lstStyle/>
          <a:p>
            <a:pPr defTabSz="911225" eaLnBrk="1" hangingPunct="1"/>
            <a:r>
              <a:rPr lang="en-US" sz="2200" smtClean="0">
                <a:solidFill>
                  <a:srgbClr val="FF0000"/>
                </a:solidFill>
              </a:rPr>
              <a:t>VMIS – Creating Reports</a:t>
            </a:r>
          </a:p>
        </p:txBody>
      </p:sp>
      <p:pic>
        <p:nvPicPr>
          <p:cNvPr id="32771" name="Picture 4"/>
          <p:cNvPicPr>
            <a:picLocks noChangeAspect="1" noChangeArrowheads="1"/>
          </p:cNvPicPr>
          <p:nvPr/>
        </p:nvPicPr>
        <p:blipFill>
          <a:blip r:embed="rId3" cstate="print"/>
          <a:srcRect l="1794" r="30000" b="30605"/>
          <a:stretch>
            <a:fillRect/>
          </a:stretch>
        </p:blipFill>
        <p:spPr bwMode="auto">
          <a:xfrm>
            <a:off x="762000" y="1295400"/>
            <a:ext cx="5791200" cy="4419600"/>
          </a:xfrm>
          <a:prstGeom prst="rect">
            <a:avLst/>
          </a:prstGeom>
          <a:noFill/>
          <a:ln w="9525">
            <a:noFill/>
            <a:miter lim="800000"/>
            <a:headEnd/>
            <a:tailEnd/>
          </a:ln>
        </p:spPr>
      </p:pic>
      <p:grpSp>
        <p:nvGrpSpPr>
          <p:cNvPr id="2" name="Group 12"/>
          <p:cNvGrpSpPr>
            <a:grpSpLocks/>
          </p:cNvGrpSpPr>
          <p:nvPr/>
        </p:nvGrpSpPr>
        <p:grpSpPr bwMode="auto">
          <a:xfrm>
            <a:off x="5181600" y="4876800"/>
            <a:ext cx="3733800" cy="1049338"/>
            <a:chOff x="3264" y="3072"/>
            <a:chExt cx="2352" cy="661"/>
          </a:xfrm>
        </p:grpSpPr>
        <p:sp>
          <p:nvSpPr>
            <p:cNvPr id="32776" name="Line 5"/>
            <p:cNvSpPr>
              <a:spLocks noChangeShapeType="1"/>
            </p:cNvSpPr>
            <p:nvPr/>
          </p:nvSpPr>
          <p:spPr bwMode="auto">
            <a:xfrm flipH="1" flipV="1">
              <a:off x="3264" y="3408"/>
              <a:ext cx="528" cy="192"/>
            </a:xfrm>
            <a:prstGeom prst="line">
              <a:avLst/>
            </a:prstGeom>
            <a:noFill/>
            <a:ln w="38100">
              <a:solidFill>
                <a:srgbClr val="FF0000"/>
              </a:solidFill>
              <a:round/>
              <a:headEnd/>
              <a:tailEnd type="triangle" w="med" len="med"/>
            </a:ln>
          </p:spPr>
          <p:txBody>
            <a:bodyPr/>
            <a:lstStyle/>
            <a:p>
              <a:endParaRPr lang="en-US"/>
            </a:p>
          </p:txBody>
        </p:sp>
        <p:sp>
          <p:nvSpPr>
            <p:cNvPr id="32777" name="Text Box 6"/>
            <p:cNvSpPr txBox="1">
              <a:spLocks noChangeArrowheads="1"/>
            </p:cNvSpPr>
            <p:nvPr/>
          </p:nvSpPr>
          <p:spPr bwMode="auto">
            <a:xfrm>
              <a:off x="3840" y="3072"/>
              <a:ext cx="1776" cy="661"/>
            </a:xfrm>
            <a:prstGeom prst="rect">
              <a:avLst/>
            </a:prstGeom>
            <a:solidFill>
              <a:srgbClr val="FFFFFF"/>
            </a:solidFill>
            <a:ln w="9525">
              <a:noFill/>
              <a:miter lim="800000"/>
              <a:headEnd/>
              <a:tailEnd/>
            </a:ln>
          </p:spPr>
          <p:txBody>
            <a:bodyPr>
              <a:spAutoFit/>
            </a:bodyPr>
            <a:lstStyle/>
            <a:p>
              <a:pPr algn="l" defTabSz="911225">
                <a:spcBef>
                  <a:spcPct val="50000"/>
                </a:spcBef>
              </a:pPr>
              <a:r>
                <a:rPr lang="en-US" sz="1400"/>
                <a:t>Note – The PDF file is saved in the </a:t>
              </a:r>
              <a:r>
                <a:rPr lang="en-US" sz="1400" b="1"/>
                <a:t>Tax Aide</a:t>
              </a:r>
              <a:r>
                <a:rPr lang="en-US" sz="1400"/>
                <a:t> directory with the name -</a:t>
              </a:r>
            </a:p>
            <a:p>
              <a:pPr algn="l" defTabSz="911225">
                <a:spcBef>
                  <a:spcPct val="50000"/>
                </a:spcBef>
              </a:pPr>
              <a:r>
                <a:rPr lang="en-US" sz="1400" b="1"/>
                <a:t>080624 Leadership Roster</a:t>
              </a:r>
            </a:p>
          </p:txBody>
        </p:sp>
      </p:grpSp>
      <p:sp>
        <p:nvSpPr>
          <p:cNvPr id="45065" name="Text Box 9"/>
          <p:cNvSpPr txBox="1">
            <a:spLocks noChangeArrowheads="1"/>
          </p:cNvSpPr>
          <p:nvPr/>
        </p:nvSpPr>
        <p:spPr bwMode="auto">
          <a:xfrm>
            <a:off x="6705600" y="457200"/>
            <a:ext cx="2133600" cy="4405313"/>
          </a:xfrm>
          <a:prstGeom prst="rect">
            <a:avLst/>
          </a:prstGeom>
          <a:solidFill>
            <a:srgbClr val="FFFFFF"/>
          </a:solidFill>
          <a:ln w="9525">
            <a:solidFill>
              <a:schemeClr val="tx1"/>
            </a:solidFill>
            <a:miter lim="800000"/>
            <a:headEnd/>
            <a:tailEnd/>
          </a:ln>
        </p:spPr>
        <p:txBody>
          <a:bodyPr lIns="91432" tIns="45716" rIns="91432" bIns="45716">
            <a:spAutoFit/>
          </a:bodyPr>
          <a:lstStyle/>
          <a:p>
            <a:pPr algn="l" defTabSz="911225">
              <a:spcBef>
                <a:spcPct val="50000"/>
              </a:spcBef>
            </a:pPr>
            <a:r>
              <a:rPr lang="en-US" sz="1400">
                <a:solidFill>
                  <a:srgbClr val="FF0000"/>
                </a:solidFill>
              </a:rPr>
              <a:t>A note about windows directories –</a:t>
            </a:r>
          </a:p>
          <a:p>
            <a:pPr algn="l" defTabSz="911225">
              <a:spcBef>
                <a:spcPct val="50000"/>
              </a:spcBef>
            </a:pPr>
            <a:r>
              <a:rPr lang="en-US" sz="1400"/>
              <a:t>My preference is to segregate all Tax Aide activity on my computer – I use a few subdirectories within the Tax Aide directory.</a:t>
            </a:r>
            <a:r>
              <a:rPr lang="en-US"/>
              <a:t> </a:t>
            </a:r>
          </a:p>
          <a:p>
            <a:pPr algn="l" defTabSz="911225">
              <a:spcBef>
                <a:spcPct val="50000"/>
              </a:spcBef>
            </a:pPr>
            <a:r>
              <a:rPr lang="en-US"/>
              <a:t>C:\Tax Aide</a:t>
            </a:r>
          </a:p>
          <a:p>
            <a:pPr algn="l" defTabSz="911225">
              <a:spcBef>
                <a:spcPct val="50000"/>
              </a:spcBef>
            </a:pPr>
            <a:r>
              <a:rPr lang="en-US" sz="1400"/>
              <a:t>Files are named in a way to make searching easy. YYMMDD ranks files with similar names in order using either date or alphabetical sorts.</a:t>
            </a:r>
          </a:p>
        </p:txBody>
      </p:sp>
      <p:sp>
        <p:nvSpPr>
          <p:cNvPr id="32774" name="Text Box 10"/>
          <p:cNvSpPr txBox="1">
            <a:spLocks noChangeArrowheads="1"/>
          </p:cNvSpPr>
          <p:nvPr/>
        </p:nvSpPr>
        <p:spPr bwMode="auto">
          <a:xfrm>
            <a:off x="2286000" y="2667000"/>
            <a:ext cx="4038600" cy="276225"/>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sz="1200">
                <a:solidFill>
                  <a:srgbClr val="FF0000"/>
                </a:solidFill>
              </a:rPr>
              <a:t>To have a copy on your hard drive </a:t>
            </a:r>
            <a:r>
              <a:rPr lang="en-US" sz="1200" b="1">
                <a:solidFill>
                  <a:srgbClr val="FF0000"/>
                </a:solidFill>
              </a:rPr>
              <a:t>Save a Copy</a:t>
            </a:r>
            <a:r>
              <a:rPr lang="en-US" sz="1200">
                <a:solidFill>
                  <a:srgbClr val="FF0000"/>
                </a:solidFill>
              </a:rPr>
              <a:t>.</a:t>
            </a:r>
          </a:p>
        </p:txBody>
      </p:sp>
      <p:sp>
        <p:nvSpPr>
          <p:cNvPr id="32775" name="Text Box 9"/>
          <p:cNvSpPr txBox="1">
            <a:spLocks noChangeArrowheads="1"/>
          </p:cNvSpPr>
          <p:nvPr/>
        </p:nvSpPr>
        <p:spPr bwMode="auto">
          <a:xfrm>
            <a:off x="574675" y="5926138"/>
            <a:ext cx="8077200" cy="304800"/>
          </a:xfrm>
          <a:prstGeom prst="rect">
            <a:avLst/>
          </a:prstGeom>
          <a:noFill/>
          <a:ln w="38100" algn="ctr">
            <a:noFill/>
            <a:miter lim="800000"/>
            <a:headEnd/>
            <a:tailEnd/>
          </a:ln>
        </p:spPr>
        <p:txBody>
          <a:bodyPr lIns="91432" tIns="45716" rIns="91432" bIns="45716">
            <a:spAutoFit/>
          </a:bodyPr>
          <a:lstStyle/>
          <a:p>
            <a:pPr defTabSz="911225">
              <a:spcBef>
                <a:spcPct val="50000"/>
              </a:spcBef>
            </a:pPr>
            <a:r>
              <a:rPr lang="en-US" sz="1400">
                <a:solidFill>
                  <a:srgbClr val="FF0000"/>
                </a:solidFill>
              </a:rPr>
              <a:t>By default reports are saved only for 90 days in VMIS! Better to save on report creation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0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ctrTitle"/>
          </p:nvPr>
        </p:nvSpPr>
        <p:spPr>
          <a:xfrm>
            <a:off x="685800" y="990600"/>
            <a:ext cx="7772400" cy="1128713"/>
          </a:xfrm>
        </p:spPr>
        <p:txBody>
          <a:bodyPr/>
          <a:lstStyle/>
          <a:p>
            <a:pPr defTabSz="911225" eaLnBrk="1" hangingPunct="1"/>
            <a:r>
              <a:rPr lang="en-US" smtClean="0">
                <a:solidFill>
                  <a:srgbClr val="FF0000"/>
                </a:solidFill>
              </a:rPr>
              <a:t>VMIS – to make life easy</a:t>
            </a:r>
          </a:p>
        </p:txBody>
      </p:sp>
      <p:sp>
        <p:nvSpPr>
          <p:cNvPr id="33795" name="Rectangle 3"/>
          <p:cNvSpPr>
            <a:spLocks noGrp="1" noChangeArrowheads="1"/>
          </p:cNvSpPr>
          <p:nvPr>
            <p:ph type="subTitle" idx="1"/>
          </p:nvPr>
        </p:nvSpPr>
        <p:spPr>
          <a:xfrm>
            <a:off x="685800" y="3368675"/>
            <a:ext cx="7772400" cy="2041525"/>
          </a:xfrm>
        </p:spPr>
        <p:txBody>
          <a:bodyPr/>
          <a:lstStyle/>
          <a:p>
            <a:pPr algn="ctr" defTabSz="911225" eaLnBrk="1" hangingPunct="1"/>
            <a:r>
              <a:rPr lang="en-US" sz="2400" smtClean="0">
                <a:latin typeface="Comic Sans MS" pitchFamily="66" charset="0"/>
              </a:rPr>
              <a:t>You have now been exposed to the basics of VMIS.</a:t>
            </a:r>
          </a:p>
          <a:p>
            <a:pPr algn="ctr" defTabSz="911225" eaLnBrk="1" hangingPunct="1"/>
            <a:r>
              <a:rPr lang="en-US" sz="2400" smtClean="0">
                <a:latin typeface="Comic Sans MS" pitchFamily="66" charset="0"/>
              </a:rPr>
              <a:t>The rest is exploring the Reports Menus</a:t>
            </a:r>
          </a:p>
          <a:p>
            <a:pPr algn="ctr" defTabSz="911225" eaLnBrk="1" hangingPunct="1"/>
            <a:r>
              <a:rPr lang="en-US" sz="2400" smtClean="0">
                <a:latin typeface="Comic Sans MS" pitchFamily="66" charset="0"/>
              </a:rPr>
              <a:t>And then</a:t>
            </a:r>
          </a:p>
          <a:p>
            <a:pPr algn="ctr" defTabSz="911225" eaLnBrk="1" hangingPunct="1"/>
            <a:r>
              <a:rPr lang="en-US" sz="2400" smtClean="0">
                <a:latin typeface="Comic Sans MS" pitchFamily="66" charset="0"/>
              </a:rPr>
              <a:t>PRACTICE!</a:t>
            </a:r>
          </a:p>
        </p:txBody>
      </p:sp>
      <p:sp>
        <p:nvSpPr>
          <p:cNvPr id="33796" name="Text Box 4"/>
          <p:cNvSpPr txBox="1">
            <a:spLocks noChangeArrowheads="1"/>
          </p:cNvSpPr>
          <p:nvPr/>
        </p:nvSpPr>
        <p:spPr bwMode="auto">
          <a:xfrm>
            <a:off x="1204913" y="465138"/>
            <a:ext cx="6807200" cy="519112"/>
          </a:xfrm>
          <a:prstGeom prst="rect">
            <a:avLst/>
          </a:prstGeom>
          <a:noFill/>
          <a:ln w="9525">
            <a:noFill/>
            <a:miter lim="800000"/>
            <a:headEnd/>
            <a:tailEnd/>
          </a:ln>
        </p:spPr>
        <p:txBody>
          <a:bodyPr lIns="91432" tIns="45716" rIns="91432" bIns="45716">
            <a:spAutoFit/>
          </a:bodyPr>
          <a:lstStyle/>
          <a:p>
            <a:pPr defTabSz="911225">
              <a:spcBef>
                <a:spcPct val="50000"/>
              </a:spcBef>
            </a:pPr>
            <a:r>
              <a:rPr lang="en-US" sz="2800" b="1"/>
              <a:t>State Coordinator Presentation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p:txBody>
          <a:bodyPr/>
          <a:lstStyle/>
          <a:p>
            <a:pPr defTabSz="911225" eaLnBrk="1" hangingPunct="1"/>
            <a:r>
              <a:rPr lang="en-US" sz="3000" smtClean="0">
                <a:solidFill>
                  <a:srgbClr val="FF0000"/>
                </a:solidFill>
              </a:rPr>
              <a:t>VMIS – Creating </a:t>
            </a:r>
            <a:r>
              <a:rPr lang="en-US" sz="2200" smtClean="0">
                <a:solidFill>
                  <a:srgbClr val="FF0000"/>
                </a:solidFill>
              </a:rPr>
              <a:t>Reports</a:t>
            </a:r>
            <a:r>
              <a:rPr lang="en-US" sz="3000" smtClean="0">
                <a:solidFill>
                  <a:srgbClr val="FF0000"/>
                </a:solidFill>
              </a:rPr>
              <a:t> </a:t>
            </a:r>
            <a:r>
              <a:rPr lang="en-US" sz="1400" smtClean="0">
                <a:solidFill>
                  <a:srgbClr val="FF0000"/>
                </a:solidFill>
              </a:rPr>
              <a:t>–</a:t>
            </a:r>
            <a:r>
              <a:rPr lang="en-US" sz="3400" smtClean="0">
                <a:solidFill>
                  <a:srgbClr val="FF0000"/>
                </a:solidFill>
              </a:rPr>
              <a:t> </a:t>
            </a:r>
            <a:r>
              <a:rPr lang="en-US" sz="1600" smtClean="0">
                <a:solidFill>
                  <a:srgbClr val="FF0000"/>
                </a:solidFill>
              </a:rPr>
              <a:t>Volunteer Ad Hoc Report</a:t>
            </a:r>
          </a:p>
        </p:txBody>
      </p:sp>
      <p:pic>
        <p:nvPicPr>
          <p:cNvPr id="34819" name="Picture 3"/>
          <p:cNvPicPr>
            <a:picLocks noChangeAspect="1" noChangeArrowheads="1"/>
          </p:cNvPicPr>
          <p:nvPr/>
        </p:nvPicPr>
        <p:blipFill>
          <a:blip r:embed="rId3" cstate="print"/>
          <a:srcRect t="11594" r="40218" b="56522"/>
          <a:stretch>
            <a:fillRect/>
          </a:stretch>
        </p:blipFill>
        <p:spPr bwMode="auto">
          <a:xfrm>
            <a:off x="609600" y="1371600"/>
            <a:ext cx="5334000" cy="2133600"/>
          </a:xfrm>
          <a:prstGeom prst="rect">
            <a:avLst/>
          </a:prstGeom>
          <a:noFill/>
          <a:ln w="9525">
            <a:noFill/>
            <a:miter lim="800000"/>
            <a:headEnd/>
            <a:tailEnd/>
          </a:ln>
        </p:spPr>
      </p:pic>
      <p:sp>
        <p:nvSpPr>
          <p:cNvPr id="45060" name="Text Box 4"/>
          <p:cNvSpPr txBox="1">
            <a:spLocks noChangeArrowheads="1"/>
          </p:cNvSpPr>
          <p:nvPr/>
        </p:nvSpPr>
        <p:spPr bwMode="auto">
          <a:xfrm>
            <a:off x="6248400" y="1447800"/>
            <a:ext cx="2362200" cy="2427288"/>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a:t>This report offers flexibility in data selection and indexing.</a:t>
            </a:r>
          </a:p>
          <a:p>
            <a:pPr algn="l" defTabSz="911225">
              <a:spcBef>
                <a:spcPct val="50000"/>
              </a:spcBef>
            </a:pPr>
            <a:r>
              <a:rPr lang="en-US" i="1"/>
              <a:t>It is available only in Excel which avoids having to convert a PDF file</a:t>
            </a:r>
            <a:r>
              <a:rPr lang="en-US"/>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060">
                                            <p:txEl>
                                              <p:pRg st="0" end="0"/>
                                            </p:txEl>
                                          </p:spTgt>
                                        </p:tgtEl>
                                        <p:attrNameLst>
                                          <p:attrName>style.visibility</p:attrName>
                                        </p:attrNameLst>
                                      </p:cBhvr>
                                      <p:to>
                                        <p:strVal val="visible"/>
                                      </p:to>
                                    </p:set>
                                    <p:anim calcmode="lin" valueType="num">
                                      <p:cBhvr additive="base">
                                        <p:cTn id="7" dur="2000" fill="hold"/>
                                        <p:tgtEl>
                                          <p:spTgt spid="45060">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450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5060">
                                            <p:txEl>
                                              <p:pRg st="1" end="1"/>
                                            </p:txEl>
                                          </p:spTgt>
                                        </p:tgtEl>
                                        <p:attrNameLst>
                                          <p:attrName>style.visibility</p:attrName>
                                        </p:attrNameLst>
                                      </p:cBhvr>
                                      <p:to>
                                        <p:strVal val="visible"/>
                                      </p:to>
                                    </p:set>
                                    <p:anim calcmode="lin" valueType="num">
                                      <p:cBhvr additive="base">
                                        <p:cTn id="13" dur="2000" fill="hold"/>
                                        <p:tgtEl>
                                          <p:spTgt spid="45060">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4506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p:txBody>
          <a:bodyPr/>
          <a:lstStyle/>
          <a:p>
            <a:pPr defTabSz="911225" eaLnBrk="1" hangingPunct="1"/>
            <a:r>
              <a:rPr lang="en-US" sz="3000" smtClean="0">
                <a:solidFill>
                  <a:srgbClr val="FF0000"/>
                </a:solidFill>
              </a:rPr>
              <a:t>VMIS – Creating </a:t>
            </a:r>
            <a:r>
              <a:rPr lang="en-US" sz="2200" smtClean="0">
                <a:solidFill>
                  <a:srgbClr val="FF0000"/>
                </a:solidFill>
              </a:rPr>
              <a:t>Reports</a:t>
            </a:r>
            <a:r>
              <a:rPr lang="en-US" sz="3000" smtClean="0">
                <a:solidFill>
                  <a:srgbClr val="FF0000"/>
                </a:solidFill>
              </a:rPr>
              <a:t> – </a:t>
            </a:r>
            <a:r>
              <a:rPr lang="en-US" sz="1800" smtClean="0">
                <a:solidFill>
                  <a:srgbClr val="FF0000"/>
                </a:solidFill>
              </a:rPr>
              <a:t>Volunteer Ad Hoc Report</a:t>
            </a:r>
            <a:endParaRPr lang="en-US" sz="3000" smtClean="0">
              <a:solidFill>
                <a:srgbClr val="FF0000"/>
              </a:solidFill>
            </a:endParaRPr>
          </a:p>
        </p:txBody>
      </p:sp>
      <p:pic>
        <p:nvPicPr>
          <p:cNvPr id="35843" name="Picture 5"/>
          <p:cNvPicPr>
            <a:picLocks noChangeAspect="1" noChangeArrowheads="1"/>
          </p:cNvPicPr>
          <p:nvPr/>
        </p:nvPicPr>
        <p:blipFill>
          <a:blip r:embed="rId3" cstate="print"/>
          <a:srcRect t="11722" r="31868" b="13553"/>
          <a:stretch>
            <a:fillRect/>
          </a:stretch>
        </p:blipFill>
        <p:spPr bwMode="auto">
          <a:xfrm>
            <a:off x="533400" y="1287463"/>
            <a:ext cx="5867400" cy="4826000"/>
          </a:xfrm>
          <a:prstGeom prst="rect">
            <a:avLst/>
          </a:prstGeom>
          <a:noFill/>
          <a:ln w="9525">
            <a:noFill/>
            <a:miter lim="800000"/>
            <a:headEnd/>
            <a:tailEnd/>
          </a:ln>
        </p:spPr>
      </p:pic>
      <p:sp>
        <p:nvSpPr>
          <p:cNvPr id="35844" name="Text Box 6"/>
          <p:cNvSpPr txBox="1">
            <a:spLocks noChangeArrowheads="1"/>
          </p:cNvSpPr>
          <p:nvPr/>
        </p:nvSpPr>
        <p:spPr bwMode="auto">
          <a:xfrm>
            <a:off x="6553200" y="1295400"/>
            <a:ext cx="2286000" cy="1581150"/>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sz="1400"/>
              <a:t>This report request form – with additional criteria on the following page – allows flexible data selection and </a:t>
            </a:r>
            <a:r>
              <a:rPr lang="en-US" sz="1400" i="1"/>
              <a:t>sorting of the results.</a:t>
            </a:r>
          </a:p>
        </p:txBody>
      </p:sp>
      <p:sp>
        <p:nvSpPr>
          <p:cNvPr id="35845" name="Text Box 7"/>
          <p:cNvSpPr txBox="1">
            <a:spLocks noChangeArrowheads="1"/>
          </p:cNvSpPr>
          <p:nvPr/>
        </p:nvSpPr>
        <p:spPr bwMode="auto">
          <a:xfrm>
            <a:off x="6705600" y="3200400"/>
            <a:ext cx="2057400" cy="1878013"/>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a:t>Reports must be requested using the </a:t>
            </a:r>
            <a:r>
              <a:rPr lang="en-US" b="1"/>
              <a:t>Submit</a:t>
            </a:r>
            <a:r>
              <a:rPr lang="en-US"/>
              <a:t> option.</a:t>
            </a:r>
          </a:p>
          <a:p>
            <a:pPr algn="l" defTabSz="911225">
              <a:spcBef>
                <a:spcPct val="50000"/>
              </a:spcBef>
            </a:pPr>
            <a:r>
              <a:rPr lang="en-US" i="1"/>
              <a:t>The output is only in Excel.</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p:txBody>
          <a:bodyPr/>
          <a:lstStyle/>
          <a:p>
            <a:pPr defTabSz="911225" eaLnBrk="1" hangingPunct="1"/>
            <a:r>
              <a:rPr lang="en-US" sz="2200" smtClean="0">
                <a:solidFill>
                  <a:srgbClr val="FF0000"/>
                </a:solidFill>
              </a:rPr>
              <a:t>VMIS – Creating Reports – </a:t>
            </a:r>
            <a:r>
              <a:rPr lang="en-US" sz="1800" smtClean="0">
                <a:solidFill>
                  <a:srgbClr val="FF0000"/>
                </a:solidFill>
              </a:rPr>
              <a:t>Volunteer Ad Hoc Report</a:t>
            </a:r>
            <a:endParaRPr lang="en-US" sz="1600" smtClean="0">
              <a:solidFill>
                <a:srgbClr val="FF0000"/>
              </a:solidFill>
            </a:endParaRPr>
          </a:p>
        </p:txBody>
      </p:sp>
      <p:pic>
        <p:nvPicPr>
          <p:cNvPr id="36867" name="Picture 3"/>
          <p:cNvPicPr>
            <a:picLocks noChangeAspect="1" noChangeArrowheads="1"/>
          </p:cNvPicPr>
          <p:nvPr/>
        </p:nvPicPr>
        <p:blipFill>
          <a:blip r:embed="rId3" cstate="print"/>
          <a:srcRect l="1149" t="12260" r="34483" b="4980"/>
          <a:stretch>
            <a:fillRect/>
          </a:stretch>
        </p:blipFill>
        <p:spPr bwMode="auto">
          <a:xfrm>
            <a:off x="762000" y="1371600"/>
            <a:ext cx="4876800" cy="4702175"/>
          </a:xfrm>
          <a:prstGeom prst="rect">
            <a:avLst/>
          </a:prstGeom>
          <a:noFill/>
          <a:ln w="9525">
            <a:noFill/>
            <a:miter lim="800000"/>
            <a:headEnd/>
            <a:tailEnd/>
          </a:ln>
        </p:spPr>
      </p:pic>
      <p:sp>
        <p:nvSpPr>
          <p:cNvPr id="36868" name="Line 4"/>
          <p:cNvSpPr>
            <a:spLocks noChangeShapeType="1"/>
          </p:cNvSpPr>
          <p:nvPr/>
        </p:nvSpPr>
        <p:spPr bwMode="auto">
          <a:xfrm flipH="1" flipV="1">
            <a:off x="4648200" y="4419600"/>
            <a:ext cx="2209800" cy="76200"/>
          </a:xfrm>
          <a:prstGeom prst="line">
            <a:avLst/>
          </a:prstGeom>
          <a:noFill/>
          <a:ln w="38100">
            <a:solidFill>
              <a:srgbClr val="FF0000"/>
            </a:solidFill>
            <a:round/>
            <a:headEnd/>
            <a:tailEnd type="triangle" w="med" len="med"/>
          </a:ln>
        </p:spPr>
        <p:txBody>
          <a:bodyPr lIns="91432" tIns="45716" rIns="91432" bIns="45716"/>
          <a:lstStyle/>
          <a:p>
            <a:endParaRPr lang="en-US"/>
          </a:p>
        </p:txBody>
      </p:sp>
      <p:sp>
        <p:nvSpPr>
          <p:cNvPr id="55301" name="Text Box 5"/>
          <p:cNvSpPr txBox="1">
            <a:spLocks noChangeArrowheads="1"/>
          </p:cNvSpPr>
          <p:nvPr/>
        </p:nvSpPr>
        <p:spPr bwMode="auto">
          <a:xfrm>
            <a:off x="6781800" y="5029200"/>
            <a:ext cx="1981200" cy="954088"/>
          </a:xfrm>
          <a:prstGeom prst="rect">
            <a:avLst/>
          </a:prstGeom>
          <a:solidFill>
            <a:srgbClr val="FFFFFF"/>
          </a:solidFill>
          <a:ln w="9525">
            <a:solidFill>
              <a:srgbClr val="FF0000"/>
            </a:solidFill>
            <a:miter lim="800000"/>
            <a:headEnd/>
            <a:tailEnd/>
          </a:ln>
        </p:spPr>
        <p:txBody>
          <a:bodyPr lIns="91432" tIns="45716" rIns="91432" bIns="45716">
            <a:spAutoFit/>
          </a:bodyPr>
          <a:lstStyle/>
          <a:p>
            <a:pPr algn="l" defTabSz="911225">
              <a:spcBef>
                <a:spcPct val="50000"/>
              </a:spcBef>
            </a:pPr>
            <a:r>
              <a:rPr lang="en-US" sz="1400"/>
              <a:t>As usual, select the </a:t>
            </a:r>
            <a:r>
              <a:rPr lang="en-US" sz="1400" b="1"/>
              <a:t>Submit</a:t>
            </a:r>
            <a:r>
              <a:rPr lang="en-US" sz="1400"/>
              <a:t> button when criteria have been defined.</a:t>
            </a:r>
          </a:p>
        </p:txBody>
      </p:sp>
      <p:sp>
        <p:nvSpPr>
          <p:cNvPr id="36870" name="Rectangle 6"/>
          <p:cNvSpPr>
            <a:spLocks noChangeArrowheads="1"/>
          </p:cNvSpPr>
          <p:nvPr/>
        </p:nvSpPr>
        <p:spPr bwMode="auto">
          <a:xfrm>
            <a:off x="6705600" y="4267200"/>
            <a:ext cx="2057400" cy="527050"/>
          </a:xfrm>
          <a:prstGeom prst="rect">
            <a:avLst/>
          </a:prstGeom>
          <a:solidFill>
            <a:srgbClr val="FFFFFF"/>
          </a:solidFill>
          <a:ln w="9525">
            <a:solidFill>
              <a:srgbClr val="FF0000"/>
            </a:solidFill>
            <a:miter lim="800000"/>
            <a:headEnd/>
            <a:tailEnd/>
          </a:ln>
        </p:spPr>
        <p:txBody>
          <a:bodyPr lIns="91432" tIns="45716" rIns="91432" bIns="45716">
            <a:spAutoFit/>
          </a:bodyPr>
          <a:lstStyle/>
          <a:p>
            <a:pPr algn="l" defTabSz="911225"/>
            <a:r>
              <a:rPr lang="en-US" sz="1400"/>
              <a:t>Here are sorting options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3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a:xfrm>
            <a:off x="533400" y="304800"/>
            <a:ext cx="8153400" cy="685800"/>
          </a:xfrm>
        </p:spPr>
        <p:txBody>
          <a:bodyPr/>
          <a:lstStyle/>
          <a:p>
            <a:pPr defTabSz="911225" eaLnBrk="1" hangingPunct="1"/>
            <a:r>
              <a:rPr lang="en-US" sz="2200" smtClean="0">
                <a:solidFill>
                  <a:srgbClr val="FF0000"/>
                </a:solidFill>
              </a:rPr>
              <a:t>VMIS – Creating Reports – Sites With Coordinators</a:t>
            </a:r>
          </a:p>
        </p:txBody>
      </p:sp>
      <p:pic>
        <p:nvPicPr>
          <p:cNvPr id="37891" name="Picture 3"/>
          <p:cNvPicPr>
            <a:picLocks noChangeAspect="1" noChangeArrowheads="1"/>
          </p:cNvPicPr>
          <p:nvPr/>
        </p:nvPicPr>
        <p:blipFill>
          <a:blip r:embed="rId3" cstate="print"/>
          <a:srcRect t="12122" r="40909" b="56061"/>
          <a:stretch>
            <a:fillRect/>
          </a:stretch>
        </p:blipFill>
        <p:spPr bwMode="auto">
          <a:xfrm>
            <a:off x="609600" y="1524000"/>
            <a:ext cx="5334000" cy="2154238"/>
          </a:xfrm>
          <a:prstGeom prst="rect">
            <a:avLst/>
          </a:prstGeom>
          <a:noFill/>
          <a:ln w="9525">
            <a:noFill/>
            <a:miter lim="800000"/>
            <a:headEnd/>
            <a:tailEnd/>
          </a:ln>
        </p:spPr>
      </p:pic>
      <p:sp>
        <p:nvSpPr>
          <p:cNvPr id="48132" name="Text Box 4"/>
          <p:cNvSpPr txBox="1">
            <a:spLocks noChangeArrowheads="1"/>
          </p:cNvSpPr>
          <p:nvPr/>
        </p:nvSpPr>
        <p:spPr bwMode="auto">
          <a:xfrm>
            <a:off x="6019800" y="1295400"/>
            <a:ext cx="2590800" cy="1687513"/>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sz="1400"/>
              <a:t>Site information reports can be prepared in three ways as listed.</a:t>
            </a:r>
          </a:p>
          <a:p>
            <a:pPr algn="l" defTabSz="911225">
              <a:spcBef>
                <a:spcPct val="50000"/>
              </a:spcBef>
            </a:pPr>
            <a:r>
              <a:rPr lang="en-US" sz="1400" b="1"/>
              <a:t>Sites with Coordinators</a:t>
            </a:r>
            <a:r>
              <a:rPr lang="en-US" sz="1400"/>
              <a:t> reports provide all recorded VMIS information.</a:t>
            </a:r>
          </a:p>
        </p:txBody>
      </p:sp>
      <p:graphicFrame>
        <p:nvGraphicFramePr>
          <p:cNvPr id="6" name="Table 5"/>
          <p:cNvGraphicFramePr>
            <a:graphicFrameLocks noGrp="1"/>
          </p:cNvGraphicFramePr>
          <p:nvPr/>
        </p:nvGraphicFramePr>
        <p:xfrm>
          <a:off x="1524000" y="3678238"/>
          <a:ext cx="5105400" cy="1482725"/>
        </p:xfrm>
        <a:graphic>
          <a:graphicData uri="http://schemas.openxmlformats.org/drawingml/2006/table">
            <a:tbl>
              <a:tblPr firstRow="1" bandRow="1">
                <a:tableStyleId>{5C22544A-7EE6-4342-B048-85BDC9FD1C3A}</a:tableStyleId>
              </a:tblPr>
              <a:tblGrid>
                <a:gridCol w="3400425"/>
                <a:gridCol w="819150"/>
                <a:gridCol w="885825"/>
              </a:tblGrid>
              <a:tr h="370840">
                <a:tc>
                  <a:txBody>
                    <a:bodyPr/>
                    <a:lstStyle/>
                    <a:p>
                      <a:r>
                        <a:rPr lang="en-US" sz="1800" dirty="0" smtClean="0"/>
                        <a:t>Report</a:t>
                      </a:r>
                      <a:endParaRPr lang="en-US" sz="1800" dirty="0"/>
                    </a:p>
                  </a:txBody>
                  <a:tcPr/>
                </a:tc>
                <a:tc>
                  <a:txBody>
                    <a:bodyPr/>
                    <a:lstStyle/>
                    <a:p>
                      <a:r>
                        <a:rPr lang="en-US" sz="1800" dirty="0" smtClean="0"/>
                        <a:t>PDF</a:t>
                      </a:r>
                      <a:endParaRPr lang="en-US" sz="1800" dirty="0"/>
                    </a:p>
                  </a:txBody>
                  <a:tcPr/>
                </a:tc>
                <a:tc>
                  <a:txBody>
                    <a:bodyPr/>
                    <a:lstStyle/>
                    <a:p>
                      <a:r>
                        <a:rPr lang="en-US" sz="1800" dirty="0" smtClean="0"/>
                        <a:t>Excel</a:t>
                      </a:r>
                      <a:endParaRPr lang="en-US" sz="1800" dirty="0"/>
                    </a:p>
                  </a:txBody>
                  <a:tcPr/>
                </a:tc>
              </a:tr>
              <a:tr h="370840">
                <a:tc>
                  <a:txBody>
                    <a:bodyPr/>
                    <a:lstStyle/>
                    <a:p>
                      <a:r>
                        <a:rPr lang="en-US" sz="1800" dirty="0" smtClean="0"/>
                        <a:t>Sites with Coordinators</a:t>
                      </a:r>
                      <a:endParaRPr lang="en-US" sz="1800" dirty="0"/>
                    </a:p>
                  </a:txBody>
                  <a:tcPr/>
                </a:tc>
                <a:tc>
                  <a:txBody>
                    <a:bodyPr/>
                    <a:lstStyle/>
                    <a:p>
                      <a:pPr algn="ctr"/>
                      <a:r>
                        <a:rPr lang="en-US" sz="1800" dirty="0" smtClean="0"/>
                        <a:t>Yes</a:t>
                      </a:r>
                      <a:endParaRPr lang="en-US" sz="1800" dirty="0"/>
                    </a:p>
                  </a:txBody>
                  <a:tcPr/>
                </a:tc>
                <a:tc>
                  <a:txBody>
                    <a:bodyPr/>
                    <a:lstStyle/>
                    <a:p>
                      <a:pPr algn="ctr"/>
                      <a:r>
                        <a:rPr lang="en-US" sz="1800" dirty="0" smtClean="0"/>
                        <a:t>X</a:t>
                      </a:r>
                      <a:endParaRPr lang="en-US" sz="1800" dirty="0"/>
                    </a:p>
                  </a:txBody>
                  <a:tcPr/>
                </a:tc>
              </a:tr>
              <a:tr h="370840">
                <a:tc>
                  <a:txBody>
                    <a:bodyPr/>
                    <a:lstStyle/>
                    <a:p>
                      <a:r>
                        <a:rPr lang="en-US" sz="1800" dirty="0" smtClean="0"/>
                        <a:t>Sites Without Coordinators</a:t>
                      </a:r>
                      <a:endParaRPr lang="en-US" sz="1800" dirty="0"/>
                    </a:p>
                  </a:txBody>
                  <a:tcPr/>
                </a:tc>
                <a:tc>
                  <a:txBody>
                    <a:bodyPr/>
                    <a:lstStyle/>
                    <a:p>
                      <a:pPr algn="ctr"/>
                      <a:r>
                        <a:rPr lang="en-US" sz="1800" dirty="0" smtClean="0"/>
                        <a:t>Yes</a:t>
                      </a:r>
                      <a:endParaRPr lang="en-US" sz="1800" dirty="0"/>
                    </a:p>
                  </a:txBody>
                  <a:tcPr/>
                </a:tc>
                <a:tc>
                  <a:txBody>
                    <a:bodyPr/>
                    <a:lstStyle/>
                    <a:p>
                      <a:pPr algn="ctr"/>
                      <a:r>
                        <a:rPr lang="en-US" sz="1800" dirty="0" smtClean="0"/>
                        <a:t>X</a:t>
                      </a:r>
                      <a:endParaRPr lang="en-US" sz="1800" dirty="0"/>
                    </a:p>
                  </a:txBody>
                  <a:tcPr/>
                </a:tc>
              </a:tr>
              <a:tr h="370840">
                <a:tc>
                  <a:txBody>
                    <a:bodyPr/>
                    <a:lstStyle/>
                    <a:p>
                      <a:r>
                        <a:rPr lang="en-US" sz="1800" dirty="0" smtClean="0"/>
                        <a:t>Site Dump</a:t>
                      </a:r>
                      <a:endParaRPr lang="en-US" sz="1800" dirty="0"/>
                    </a:p>
                  </a:txBody>
                  <a:tcPr/>
                </a:tc>
                <a:tc>
                  <a:txBody>
                    <a:bodyPr/>
                    <a:lstStyle/>
                    <a:p>
                      <a:pPr algn="ctr"/>
                      <a:r>
                        <a:rPr lang="en-US" sz="1800" dirty="0" smtClean="0"/>
                        <a:t>X</a:t>
                      </a:r>
                      <a:endParaRPr lang="en-US" sz="1800" dirty="0"/>
                    </a:p>
                  </a:txBody>
                  <a:tcPr/>
                </a:tc>
                <a:tc>
                  <a:txBody>
                    <a:bodyPr/>
                    <a:lstStyle/>
                    <a:p>
                      <a:pPr algn="ctr"/>
                      <a:r>
                        <a:rPr lang="en-US" sz="1800" dirty="0" smtClean="0"/>
                        <a:t>Yes</a:t>
                      </a:r>
                    </a:p>
                  </a:txBody>
                  <a:tcPr/>
                </a:tc>
              </a:tr>
            </a:tbl>
          </a:graphicData>
        </a:graphic>
      </p:graphicFrame>
      <p:sp>
        <p:nvSpPr>
          <p:cNvPr id="7" name="TextBox 6"/>
          <p:cNvSpPr txBox="1">
            <a:spLocks noChangeArrowheads="1"/>
          </p:cNvSpPr>
          <p:nvPr/>
        </p:nvSpPr>
        <p:spPr bwMode="auto">
          <a:xfrm>
            <a:off x="609600" y="5429250"/>
            <a:ext cx="8077200" cy="641350"/>
          </a:xfrm>
          <a:prstGeom prst="rect">
            <a:avLst/>
          </a:prstGeom>
          <a:noFill/>
          <a:ln w="9525">
            <a:noFill/>
            <a:miter lim="800000"/>
            <a:headEnd/>
            <a:tailEnd/>
          </a:ln>
        </p:spPr>
        <p:txBody>
          <a:bodyPr lIns="91432" tIns="45716" rIns="91432" bIns="45716">
            <a:spAutoFit/>
          </a:bodyPr>
          <a:lstStyle/>
          <a:p>
            <a:pPr algn="l"/>
            <a:r>
              <a:rPr lang="en-US"/>
              <a:t>Remember  – 	PDF files look good but can not be edited</a:t>
            </a:r>
          </a:p>
          <a:p>
            <a:pPr algn="l"/>
            <a:r>
              <a:rPr lang="en-US"/>
              <a:t>		Excel files look terrible but can be edited.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 calcmode="lin" valueType="num">
                                      <p:cBhvr additive="base">
                                        <p:cTn id="7" dur="2000" fill="hold"/>
                                        <p:tgtEl>
                                          <p:spTgt spid="48132"/>
                                        </p:tgtEl>
                                        <p:attrNameLst>
                                          <p:attrName>ppt_x</p:attrName>
                                        </p:attrNameLst>
                                      </p:cBhvr>
                                      <p:tavLst>
                                        <p:tav tm="0">
                                          <p:val>
                                            <p:strVal val="1+#ppt_w/2"/>
                                          </p:val>
                                        </p:tav>
                                        <p:tav tm="100000">
                                          <p:val>
                                            <p:strVal val="#ppt_x"/>
                                          </p:val>
                                        </p:tav>
                                      </p:tavLst>
                                    </p:anim>
                                    <p:anim calcmode="lin" valueType="num">
                                      <p:cBhvr additive="base">
                                        <p:cTn id="8" dur="2000" fill="hold"/>
                                        <p:tgtEl>
                                          <p:spTgt spid="4813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2000" fill="hold"/>
                                        <p:tgtEl>
                                          <p:spTgt spid="6"/>
                                        </p:tgtEl>
                                        <p:attrNameLst>
                                          <p:attrName>ppt_x</p:attrName>
                                        </p:attrNameLst>
                                      </p:cBhvr>
                                      <p:tavLst>
                                        <p:tav tm="0">
                                          <p:val>
                                            <p:strVal val="#ppt_x"/>
                                          </p:val>
                                        </p:tav>
                                        <p:tav tm="100000">
                                          <p:val>
                                            <p:strVal val="#ppt_x"/>
                                          </p:val>
                                        </p:tav>
                                      </p:tavLst>
                                    </p:anim>
                                    <p:anim calcmode="lin" valueType="num">
                                      <p:cBhvr additive="base">
                                        <p:cTn id="14"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2000" fill="hold"/>
                                        <p:tgtEl>
                                          <p:spTgt spid="7"/>
                                        </p:tgtEl>
                                        <p:attrNameLst>
                                          <p:attrName>ppt_x</p:attrName>
                                        </p:attrNameLst>
                                      </p:cBhvr>
                                      <p:tavLst>
                                        <p:tav tm="0">
                                          <p:val>
                                            <p:strVal val="#ppt_x"/>
                                          </p:val>
                                        </p:tav>
                                        <p:tav tm="100000">
                                          <p:val>
                                            <p:strVal val="#ppt_x"/>
                                          </p:val>
                                        </p:tav>
                                      </p:tavLst>
                                    </p:anim>
                                    <p:anim calcmode="lin" valueType="num">
                                      <p:cBhvr additive="base">
                                        <p:cTn id="20"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a:xfrm>
            <a:off x="533400" y="304800"/>
            <a:ext cx="8153400" cy="685800"/>
          </a:xfrm>
        </p:spPr>
        <p:txBody>
          <a:bodyPr/>
          <a:lstStyle/>
          <a:p>
            <a:pPr defTabSz="911225" eaLnBrk="1" hangingPunct="1"/>
            <a:r>
              <a:rPr lang="en-US" sz="2200" smtClean="0">
                <a:solidFill>
                  <a:srgbClr val="FF0000"/>
                </a:solidFill>
              </a:rPr>
              <a:t>VMIS – Creating Reports – Sites With Coordinators</a:t>
            </a:r>
          </a:p>
        </p:txBody>
      </p:sp>
      <p:pic>
        <p:nvPicPr>
          <p:cNvPr id="38915" name="Picture 3"/>
          <p:cNvPicPr>
            <a:picLocks noChangeAspect="1" noChangeArrowheads="1"/>
          </p:cNvPicPr>
          <p:nvPr/>
        </p:nvPicPr>
        <p:blipFill>
          <a:blip r:embed="rId3" cstate="print"/>
          <a:srcRect l="1250" t="19167" r="31697" b="23943"/>
          <a:stretch>
            <a:fillRect/>
          </a:stretch>
        </p:blipFill>
        <p:spPr bwMode="auto">
          <a:xfrm>
            <a:off x="609600" y="1295400"/>
            <a:ext cx="5181600" cy="3297238"/>
          </a:xfrm>
          <a:prstGeom prst="rect">
            <a:avLst/>
          </a:prstGeom>
          <a:noFill/>
          <a:ln w="9525">
            <a:noFill/>
            <a:miter lim="800000"/>
            <a:headEnd/>
            <a:tailEnd/>
          </a:ln>
        </p:spPr>
      </p:pic>
      <p:sp>
        <p:nvSpPr>
          <p:cNvPr id="51204" name="Text Box 4"/>
          <p:cNvSpPr txBox="1">
            <a:spLocks noChangeArrowheads="1"/>
          </p:cNvSpPr>
          <p:nvPr/>
        </p:nvSpPr>
        <p:spPr bwMode="auto">
          <a:xfrm>
            <a:off x="5715000" y="1447800"/>
            <a:ext cx="2895600" cy="2014538"/>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a:t>This report provides several sort criteria which can be helpful in preparing reports ordered by DC, then city, or some other criteria.</a:t>
            </a:r>
          </a:p>
        </p:txBody>
      </p:sp>
      <p:pic>
        <p:nvPicPr>
          <p:cNvPr id="38917" name="Picture 5"/>
          <p:cNvPicPr>
            <a:picLocks noChangeAspect="1" noChangeArrowheads="1"/>
          </p:cNvPicPr>
          <p:nvPr/>
        </p:nvPicPr>
        <p:blipFill>
          <a:blip r:embed="rId4" cstate="print"/>
          <a:srcRect l="862" t="41379" r="42242" b="43909"/>
          <a:stretch>
            <a:fillRect/>
          </a:stretch>
        </p:blipFill>
        <p:spPr bwMode="auto">
          <a:xfrm>
            <a:off x="571500" y="4572000"/>
            <a:ext cx="4419600" cy="914400"/>
          </a:xfrm>
          <a:prstGeom prst="rect">
            <a:avLst/>
          </a:prstGeom>
          <a:noFill/>
          <a:ln w="9525">
            <a:noFill/>
            <a:miter lim="800000"/>
            <a:headEnd/>
            <a:tailEnd/>
          </a:ln>
        </p:spPr>
      </p:pic>
      <p:grpSp>
        <p:nvGrpSpPr>
          <p:cNvPr id="2" name="Group 9"/>
          <p:cNvGrpSpPr>
            <a:grpSpLocks/>
          </p:cNvGrpSpPr>
          <p:nvPr/>
        </p:nvGrpSpPr>
        <p:grpSpPr bwMode="auto">
          <a:xfrm>
            <a:off x="2667000" y="1981200"/>
            <a:ext cx="2819400" cy="954088"/>
            <a:chOff x="1680" y="1248"/>
            <a:chExt cx="1776" cy="601"/>
          </a:xfrm>
        </p:grpSpPr>
        <p:sp>
          <p:nvSpPr>
            <p:cNvPr id="38926" name="Line 7"/>
            <p:cNvSpPr>
              <a:spLocks noChangeShapeType="1"/>
            </p:cNvSpPr>
            <p:nvPr/>
          </p:nvSpPr>
          <p:spPr bwMode="auto">
            <a:xfrm flipH="1">
              <a:off x="1680" y="1344"/>
              <a:ext cx="576" cy="0"/>
            </a:xfrm>
            <a:prstGeom prst="line">
              <a:avLst/>
            </a:prstGeom>
            <a:noFill/>
            <a:ln w="38100">
              <a:solidFill>
                <a:srgbClr val="FF0000"/>
              </a:solidFill>
              <a:round/>
              <a:headEnd/>
              <a:tailEnd type="triangle" w="med" len="med"/>
            </a:ln>
          </p:spPr>
          <p:txBody>
            <a:bodyPr/>
            <a:lstStyle/>
            <a:p>
              <a:endParaRPr lang="en-US"/>
            </a:p>
          </p:txBody>
        </p:sp>
        <p:sp>
          <p:nvSpPr>
            <p:cNvPr id="38927" name="Text Box 8"/>
            <p:cNvSpPr txBox="1">
              <a:spLocks noChangeArrowheads="1"/>
            </p:cNvSpPr>
            <p:nvPr/>
          </p:nvSpPr>
          <p:spPr bwMode="auto">
            <a:xfrm>
              <a:off x="2256" y="1248"/>
              <a:ext cx="1200" cy="601"/>
            </a:xfrm>
            <a:prstGeom prst="rect">
              <a:avLst/>
            </a:prstGeom>
            <a:solidFill>
              <a:srgbClr val="FFFFFF"/>
            </a:solidFill>
            <a:ln w="9525">
              <a:solidFill>
                <a:srgbClr val="FF0000"/>
              </a:solidFill>
              <a:miter lim="800000"/>
              <a:headEnd/>
              <a:tailEnd/>
            </a:ln>
          </p:spPr>
          <p:txBody>
            <a:bodyPr>
              <a:spAutoFit/>
            </a:bodyPr>
            <a:lstStyle/>
            <a:p>
              <a:pPr algn="l" defTabSz="911225">
                <a:spcBef>
                  <a:spcPct val="50000"/>
                </a:spcBef>
              </a:pPr>
              <a:r>
                <a:rPr lang="en-US" sz="1400" b="1"/>
                <a:t>Status</a:t>
              </a:r>
              <a:r>
                <a:rPr lang="en-US" sz="1400"/>
                <a:t> - Select </a:t>
              </a:r>
              <a:r>
                <a:rPr lang="en-US" sz="1400" b="1"/>
                <a:t>Active</a:t>
              </a:r>
              <a:r>
                <a:rPr lang="en-US" sz="1400"/>
                <a:t> unless you want all categories.</a:t>
              </a:r>
            </a:p>
          </p:txBody>
        </p:sp>
      </p:grpSp>
      <p:grpSp>
        <p:nvGrpSpPr>
          <p:cNvPr id="3" name="Group 16"/>
          <p:cNvGrpSpPr>
            <a:grpSpLocks/>
          </p:cNvGrpSpPr>
          <p:nvPr/>
        </p:nvGrpSpPr>
        <p:grpSpPr bwMode="auto">
          <a:xfrm>
            <a:off x="3733800" y="3162300"/>
            <a:ext cx="3962400" cy="2819400"/>
            <a:chOff x="2496" y="1968"/>
            <a:chExt cx="2496" cy="1776"/>
          </a:xfrm>
        </p:grpSpPr>
        <p:pic>
          <p:nvPicPr>
            <p:cNvPr id="38920" name="Picture 6"/>
            <p:cNvPicPr>
              <a:picLocks noChangeAspect="1" noChangeArrowheads="1"/>
            </p:cNvPicPr>
            <p:nvPr/>
          </p:nvPicPr>
          <p:blipFill>
            <a:blip r:embed="rId5" cstate="print"/>
            <a:srcRect l="20151" t="42009" r="67123" b="17809"/>
            <a:stretch>
              <a:fillRect/>
            </a:stretch>
          </p:blipFill>
          <p:spPr bwMode="auto">
            <a:xfrm>
              <a:off x="2544" y="2016"/>
              <a:ext cx="729" cy="1728"/>
            </a:xfrm>
            <a:prstGeom prst="rect">
              <a:avLst/>
            </a:prstGeom>
            <a:noFill/>
            <a:ln w="9525">
              <a:noFill/>
              <a:miter lim="800000"/>
              <a:headEnd/>
              <a:tailEnd/>
            </a:ln>
          </p:spPr>
        </p:pic>
        <p:grpSp>
          <p:nvGrpSpPr>
            <p:cNvPr id="38921" name="Group 15"/>
            <p:cNvGrpSpPr>
              <a:grpSpLocks/>
            </p:cNvGrpSpPr>
            <p:nvPr/>
          </p:nvGrpSpPr>
          <p:grpSpPr bwMode="auto">
            <a:xfrm>
              <a:off x="2496" y="1968"/>
              <a:ext cx="2496" cy="1776"/>
              <a:chOff x="2496" y="1968"/>
              <a:chExt cx="2496" cy="1776"/>
            </a:xfrm>
          </p:grpSpPr>
          <p:sp>
            <p:nvSpPr>
              <p:cNvPr id="38922" name="Rectangle 10"/>
              <p:cNvSpPr>
                <a:spLocks noChangeArrowheads="1"/>
              </p:cNvSpPr>
              <p:nvPr/>
            </p:nvSpPr>
            <p:spPr bwMode="auto">
              <a:xfrm>
                <a:off x="2496" y="1968"/>
                <a:ext cx="816" cy="1776"/>
              </a:xfrm>
              <a:prstGeom prst="rect">
                <a:avLst/>
              </a:prstGeom>
              <a:noFill/>
              <a:ln w="9525">
                <a:solidFill>
                  <a:srgbClr val="FF0000"/>
                </a:solidFill>
                <a:miter lim="800000"/>
                <a:headEnd/>
                <a:tailEnd/>
              </a:ln>
            </p:spPr>
            <p:txBody>
              <a:bodyPr wrap="none" anchor="ctr"/>
              <a:lstStyle/>
              <a:p>
                <a:pPr algn="l" defTabSz="911225"/>
                <a:endParaRPr lang="en-US"/>
              </a:p>
            </p:txBody>
          </p:sp>
          <p:grpSp>
            <p:nvGrpSpPr>
              <p:cNvPr id="38923" name="Group 11"/>
              <p:cNvGrpSpPr>
                <a:grpSpLocks/>
              </p:cNvGrpSpPr>
              <p:nvPr/>
            </p:nvGrpSpPr>
            <p:grpSpPr bwMode="auto">
              <a:xfrm>
                <a:off x="3360" y="2784"/>
                <a:ext cx="1632" cy="332"/>
                <a:chOff x="1680" y="1248"/>
                <a:chExt cx="1776" cy="332"/>
              </a:xfrm>
            </p:grpSpPr>
            <p:sp>
              <p:nvSpPr>
                <p:cNvPr id="38924" name="Line 12"/>
                <p:cNvSpPr>
                  <a:spLocks noChangeShapeType="1"/>
                </p:cNvSpPr>
                <p:nvPr/>
              </p:nvSpPr>
              <p:spPr bwMode="auto">
                <a:xfrm flipH="1">
                  <a:off x="1680" y="1344"/>
                  <a:ext cx="576" cy="0"/>
                </a:xfrm>
                <a:prstGeom prst="line">
                  <a:avLst/>
                </a:prstGeom>
                <a:noFill/>
                <a:ln w="38100">
                  <a:solidFill>
                    <a:srgbClr val="FF0000"/>
                  </a:solidFill>
                  <a:round/>
                  <a:headEnd/>
                  <a:tailEnd type="triangle" w="med" len="med"/>
                </a:ln>
              </p:spPr>
              <p:txBody>
                <a:bodyPr/>
                <a:lstStyle/>
                <a:p>
                  <a:endParaRPr lang="en-US"/>
                </a:p>
              </p:txBody>
            </p:sp>
            <p:sp>
              <p:nvSpPr>
                <p:cNvPr id="38925" name="Text Box 13"/>
                <p:cNvSpPr txBox="1">
                  <a:spLocks noChangeArrowheads="1"/>
                </p:cNvSpPr>
                <p:nvPr/>
              </p:nvSpPr>
              <p:spPr bwMode="auto">
                <a:xfrm>
                  <a:off x="2256" y="1248"/>
                  <a:ext cx="1200" cy="332"/>
                </a:xfrm>
                <a:prstGeom prst="rect">
                  <a:avLst/>
                </a:prstGeom>
                <a:solidFill>
                  <a:srgbClr val="FFFFFF"/>
                </a:solidFill>
                <a:ln w="9525">
                  <a:solidFill>
                    <a:srgbClr val="FF0000"/>
                  </a:solidFill>
                  <a:miter lim="800000"/>
                  <a:headEnd/>
                  <a:tailEnd/>
                </a:ln>
              </p:spPr>
              <p:txBody>
                <a:bodyPr>
                  <a:spAutoFit/>
                </a:bodyPr>
                <a:lstStyle/>
                <a:p>
                  <a:pPr algn="l" defTabSz="911225">
                    <a:spcBef>
                      <a:spcPct val="50000"/>
                    </a:spcBef>
                  </a:pPr>
                  <a:r>
                    <a:rPr lang="en-US" sz="1400"/>
                    <a:t>Available index field criteria</a:t>
                  </a:r>
                </a:p>
              </p:txBody>
            </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1204">
                                            <p:txEl>
                                              <p:pRg st="0" end="0"/>
                                            </p:txEl>
                                          </p:spTgt>
                                        </p:tgtEl>
                                        <p:attrNameLst>
                                          <p:attrName>style.visibility</p:attrName>
                                        </p:attrNameLst>
                                      </p:cBhvr>
                                      <p:to>
                                        <p:strVal val="visible"/>
                                      </p:to>
                                    </p:set>
                                    <p:anim calcmode="lin" valueType="num">
                                      <p:cBhvr additive="base">
                                        <p:cTn id="7" dur="2000" fill="hold"/>
                                        <p:tgtEl>
                                          <p:spTgt spid="51204">
                                            <p:txEl>
                                              <p:pRg st="0" end="0"/>
                                            </p:txEl>
                                          </p:spTgt>
                                        </p:tgtEl>
                                        <p:attrNameLst>
                                          <p:attrName>ppt_x</p:attrName>
                                        </p:attrNameLst>
                                      </p:cBhvr>
                                      <p:tavLst>
                                        <p:tav tm="0">
                                          <p:val>
                                            <p:strVal val="1+#ppt_w/2"/>
                                          </p:val>
                                        </p:tav>
                                        <p:tav tm="100000">
                                          <p:val>
                                            <p:strVal val="#ppt_x"/>
                                          </p:val>
                                        </p:tav>
                                      </p:tavLst>
                                    </p:anim>
                                    <p:anim calcmode="lin" valueType="num">
                                      <p:cBhvr additive="base">
                                        <p:cTn id="8" dur="2000" fill="hold"/>
                                        <p:tgtEl>
                                          <p:spTgt spid="5120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2000" fill="hold"/>
                                        <p:tgtEl>
                                          <p:spTgt spid="2"/>
                                        </p:tgtEl>
                                        <p:attrNameLst>
                                          <p:attrName>ppt_x</p:attrName>
                                        </p:attrNameLst>
                                      </p:cBhvr>
                                      <p:tavLst>
                                        <p:tav tm="0">
                                          <p:val>
                                            <p:strVal val="#ppt_x"/>
                                          </p:val>
                                        </p:tav>
                                        <p:tav tm="100000">
                                          <p:val>
                                            <p:strVal val="#ppt_x"/>
                                          </p:val>
                                        </p:tav>
                                      </p:tavLst>
                                    </p:anim>
                                    <p:anim calcmode="lin" valueType="num">
                                      <p:cBhvr additive="base">
                                        <p:cTn id="14"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2000" fill="hold"/>
                                        <p:tgtEl>
                                          <p:spTgt spid="3"/>
                                        </p:tgtEl>
                                        <p:attrNameLst>
                                          <p:attrName>ppt_x</p:attrName>
                                        </p:attrNameLst>
                                      </p:cBhvr>
                                      <p:tavLst>
                                        <p:tav tm="0">
                                          <p:val>
                                            <p:strVal val="1+#ppt_w/2"/>
                                          </p:val>
                                        </p:tav>
                                        <p:tav tm="100000">
                                          <p:val>
                                            <p:strVal val="#ppt_x"/>
                                          </p:val>
                                        </p:tav>
                                      </p:tavLst>
                                    </p:anim>
                                    <p:anim calcmode="lin" valueType="num">
                                      <p:cBhvr additive="base">
                                        <p:cTn id="20" dur="2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idx="4294967295"/>
          </p:nvPr>
        </p:nvSpPr>
        <p:spPr/>
        <p:txBody>
          <a:bodyPr/>
          <a:lstStyle/>
          <a:p>
            <a:pPr defTabSz="911225" eaLnBrk="1" hangingPunct="1"/>
            <a:r>
              <a:rPr lang="en-US" sz="2200" smtClean="0">
                <a:solidFill>
                  <a:srgbClr val="FF0000"/>
                </a:solidFill>
              </a:rPr>
              <a:t>VMIS – Creating Reports – Sites With Coordinators</a:t>
            </a:r>
          </a:p>
        </p:txBody>
      </p:sp>
      <p:pic>
        <p:nvPicPr>
          <p:cNvPr id="39939" name="Picture 3"/>
          <p:cNvPicPr>
            <a:picLocks noChangeAspect="1" noChangeArrowheads="1"/>
          </p:cNvPicPr>
          <p:nvPr/>
        </p:nvPicPr>
        <p:blipFill>
          <a:blip r:embed="rId3" cstate="print"/>
          <a:srcRect l="11494" t="12260" r="31035" b="32568"/>
          <a:stretch>
            <a:fillRect/>
          </a:stretch>
        </p:blipFill>
        <p:spPr bwMode="auto">
          <a:xfrm>
            <a:off x="685800" y="1371600"/>
            <a:ext cx="5562600" cy="4005263"/>
          </a:xfrm>
          <a:prstGeom prst="rect">
            <a:avLst/>
          </a:prstGeom>
          <a:noFill/>
          <a:ln w="9525">
            <a:noFill/>
            <a:miter lim="800000"/>
            <a:headEnd/>
            <a:tailEnd/>
          </a:ln>
        </p:spPr>
      </p:pic>
      <p:sp>
        <p:nvSpPr>
          <p:cNvPr id="39940" name="Text Box 4"/>
          <p:cNvSpPr txBox="1">
            <a:spLocks noChangeArrowheads="1"/>
          </p:cNvSpPr>
          <p:nvPr/>
        </p:nvSpPr>
        <p:spPr bwMode="auto">
          <a:xfrm>
            <a:off x="6629400" y="1447800"/>
            <a:ext cx="2133600" cy="1368425"/>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sz="1400"/>
              <a:t>This is the </a:t>
            </a:r>
            <a:r>
              <a:rPr lang="en-US" sz="1400" b="1"/>
              <a:t>Sites with Coordinators</a:t>
            </a:r>
            <a:r>
              <a:rPr lang="en-US" sz="1400"/>
              <a:t> report in PDF format – as was provided in printed form prior to ADS’s use of VMIS.</a:t>
            </a:r>
          </a:p>
        </p:txBody>
      </p:sp>
      <p:sp>
        <p:nvSpPr>
          <p:cNvPr id="56325" name="Text Box 5"/>
          <p:cNvSpPr txBox="1">
            <a:spLocks noChangeArrowheads="1"/>
          </p:cNvSpPr>
          <p:nvPr/>
        </p:nvSpPr>
        <p:spPr bwMode="auto">
          <a:xfrm>
            <a:off x="6705600" y="2971800"/>
            <a:ext cx="1981200" cy="1590675"/>
          </a:xfrm>
          <a:prstGeom prst="rect">
            <a:avLst/>
          </a:prstGeom>
          <a:solidFill>
            <a:srgbClr val="FFFFFF"/>
          </a:solidFill>
          <a:ln w="9525">
            <a:solidFill>
              <a:srgbClr val="FF0000"/>
            </a:solidFill>
            <a:miter lim="800000"/>
            <a:headEnd/>
            <a:tailEnd/>
          </a:ln>
        </p:spPr>
        <p:txBody>
          <a:bodyPr lIns="91432" tIns="45716" rIns="91432" bIns="45716">
            <a:spAutoFit/>
          </a:bodyPr>
          <a:lstStyle/>
          <a:p>
            <a:pPr algn="l" defTabSz="911225">
              <a:spcBef>
                <a:spcPct val="50000"/>
              </a:spcBef>
            </a:pPr>
            <a:r>
              <a:rPr lang="en-US" sz="1400"/>
              <a:t>A report to be edited in Excel can be created by using the </a:t>
            </a:r>
            <a:r>
              <a:rPr lang="en-US" sz="1400" b="1"/>
              <a:t>Search</a:t>
            </a:r>
            <a:r>
              <a:rPr lang="en-US" sz="1400"/>
              <a:t> option in  </a:t>
            </a:r>
            <a:r>
              <a:rPr lang="en-US" sz="1400" b="1"/>
              <a:t>the PDF Report screen </a:t>
            </a:r>
            <a:r>
              <a:rPr lang="en-US" sz="1400"/>
              <a:t>and saving the file.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p:txBody>
          <a:bodyPr/>
          <a:lstStyle/>
          <a:p>
            <a:pPr defTabSz="911225" eaLnBrk="1" hangingPunct="1"/>
            <a:r>
              <a:rPr lang="en-US" sz="2200" smtClean="0">
                <a:solidFill>
                  <a:srgbClr val="FF0000"/>
                </a:solidFill>
              </a:rPr>
              <a:t>VMIS – How to convert PDF to Excel for Site Data</a:t>
            </a:r>
          </a:p>
        </p:txBody>
      </p:sp>
      <p:sp>
        <p:nvSpPr>
          <p:cNvPr id="5" name="TextBox 4"/>
          <p:cNvSpPr txBox="1"/>
          <p:nvPr/>
        </p:nvSpPr>
        <p:spPr>
          <a:xfrm>
            <a:off x="574675" y="1638300"/>
            <a:ext cx="8121650" cy="2990850"/>
          </a:xfrm>
          <a:prstGeom prst="rect">
            <a:avLst/>
          </a:prstGeom>
          <a:noFill/>
        </p:spPr>
        <p:txBody>
          <a:bodyPr lIns="91432" tIns="45716" rIns="91432" bIns="45716">
            <a:spAutoFit/>
          </a:bodyPr>
          <a:lstStyle/>
          <a:p>
            <a:pPr algn="l">
              <a:defRPr/>
            </a:pPr>
            <a:r>
              <a:rPr lang="en-US" dirty="0"/>
              <a:t>If you have an interest in working with Excel and producing your own reports there is a flexible option provided in VMIS.</a:t>
            </a:r>
          </a:p>
          <a:p>
            <a:pPr algn="l">
              <a:defRPr/>
            </a:pPr>
            <a:endParaRPr lang="en-US" dirty="0"/>
          </a:p>
          <a:p>
            <a:pPr algn="l">
              <a:defRPr/>
            </a:pPr>
            <a:r>
              <a:rPr lang="en-US" dirty="0"/>
              <a:t>Another alternative is to request the desired report in a specified format from your ADS.</a:t>
            </a:r>
          </a:p>
          <a:p>
            <a:pPr algn="l">
              <a:defRPr/>
            </a:pPr>
            <a:endParaRPr lang="en-US" dirty="0"/>
          </a:p>
          <a:p>
            <a:pPr algn="l">
              <a:defRPr/>
            </a:pPr>
            <a:r>
              <a:rPr lang="en-US" dirty="0"/>
              <a:t>The preparation of a report for distribution is a two-fold process.</a:t>
            </a:r>
          </a:p>
          <a:p>
            <a:pPr marL="514304" indent="-285724" algn="l">
              <a:spcBef>
                <a:spcPts val="600"/>
              </a:spcBef>
              <a:tabLst>
                <a:tab pos="228580" algn="l"/>
              </a:tabLst>
              <a:defRPr/>
            </a:pPr>
            <a:r>
              <a:rPr lang="en-US" dirty="0"/>
              <a:t>First – determine which fields to display and their order of appearance in columns</a:t>
            </a:r>
          </a:p>
          <a:p>
            <a:pPr marL="514304" indent="-285724" algn="l">
              <a:spcBef>
                <a:spcPts val="600"/>
              </a:spcBef>
              <a:tabLst>
                <a:tab pos="228580" algn="l"/>
              </a:tabLst>
              <a:defRPr/>
            </a:pPr>
            <a:r>
              <a:rPr lang="en-US" dirty="0"/>
              <a:t>Second – use Excel commands to segregate and order data in rows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2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20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20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anim calcmode="lin" valueType="num">
                                      <p:cBhvr additive="base">
                                        <p:cTn id="25" dur="20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 calcmode="lin" valueType="num">
                                      <p:cBhvr additive="base">
                                        <p:cTn id="31" dur="20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idx="4294967295"/>
          </p:nvPr>
        </p:nvSpPr>
        <p:spPr/>
        <p:txBody>
          <a:bodyPr/>
          <a:lstStyle/>
          <a:p>
            <a:pPr defTabSz="911225" eaLnBrk="1" hangingPunct="1"/>
            <a:r>
              <a:rPr lang="en-US" sz="2200" smtClean="0">
                <a:solidFill>
                  <a:srgbClr val="FF0000"/>
                </a:solidFill>
              </a:rPr>
              <a:t>VMIS – Creating Site Reports – in Excel</a:t>
            </a:r>
          </a:p>
        </p:txBody>
      </p:sp>
      <p:pic>
        <p:nvPicPr>
          <p:cNvPr id="41987" name="Picture 3"/>
          <p:cNvPicPr>
            <a:picLocks noChangeAspect="1" noChangeArrowheads="1"/>
          </p:cNvPicPr>
          <p:nvPr>
            <p:ph type="body" idx="4294967295"/>
          </p:nvPr>
        </p:nvPicPr>
        <p:blipFill>
          <a:blip r:embed="rId3" cstate="print"/>
          <a:srcRect/>
          <a:stretch>
            <a:fillRect/>
          </a:stretch>
        </p:blipFill>
        <p:spPr>
          <a:xfrm>
            <a:off x="685800" y="1371600"/>
            <a:ext cx="6738938" cy="3914775"/>
          </a:xfrm>
        </p:spPr>
      </p:pic>
      <p:sp>
        <p:nvSpPr>
          <p:cNvPr id="70660" name="Text Box 4"/>
          <p:cNvSpPr txBox="1">
            <a:spLocks noChangeArrowheads="1"/>
          </p:cNvSpPr>
          <p:nvPr/>
        </p:nvSpPr>
        <p:spPr bwMode="auto">
          <a:xfrm>
            <a:off x="7620000" y="1371600"/>
            <a:ext cx="1295400" cy="4656138"/>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sz="1300"/>
              <a:t>Fields that can be edited are identified by a shaded area </a:t>
            </a:r>
            <a:r>
              <a:rPr lang="en-US" sz="1300">
                <a:solidFill>
                  <a:srgbClr val="000099"/>
                </a:solidFill>
              </a:rPr>
              <a:t>(when selected</a:t>
            </a:r>
            <a:r>
              <a:rPr lang="en-US" sz="1300"/>
              <a:t> </a:t>
            </a:r>
            <a:r>
              <a:rPr lang="en-US" sz="1300">
                <a:solidFill>
                  <a:srgbClr val="000099"/>
                </a:solidFill>
              </a:rPr>
              <a:t>with one left click) </a:t>
            </a:r>
            <a:r>
              <a:rPr lang="en-US" sz="1300"/>
              <a:t>and added to the field list. They can be deleted by returning to the selected field and clicking again. The Excel report columns will be in the order shown at the left.</a:t>
            </a:r>
          </a:p>
        </p:txBody>
      </p:sp>
      <p:sp>
        <p:nvSpPr>
          <p:cNvPr id="70661" name="Text Box 5"/>
          <p:cNvSpPr txBox="1">
            <a:spLocks noChangeArrowheads="1"/>
          </p:cNvSpPr>
          <p:nvPr/>
        </p:nvSpPr>
        <p:spPr bwMode="auto">
          <a:xfrm>
            <a:off x="685800" y="5410200"/>
            <a:ext cx="5638800" cy="304800"/>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sz="1400"/>
              <a:t>Select </a:t>
            </a:r>
            <a:r>
              <a:rPr lang="en-US" sz="1400" b="1"/>
              <a:t>Search Now</a:t>
            </a:r>
            <a:r>
              <a:rPr lang="en-US" sz="1400"/>
              <a:t> to generate the report.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06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06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0" grpId="0"/>
      <p:bldP spid="7066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defTabSz="911225" eaLnBrk="1" hangingPunct="1"/>
            <a:r>
              <a:rPr lang="en-US" sz="2200" smtClean="0">
                <a:solidFill>
                  <a:srgbClr val="FF0000"/>
                </a:solidFill>
              </a:rPr>
              <a:t>VMIS – View Volunteer Information</a:t>
            </a:r>
          </a:p>
        </p:txBody>
      </p:sp>
      <p:sp>
        <p:nvSpPr>
          <p:cNvPr id="15363" name="Rectangle 6"/>
          <p:cNvSpPr>
            <a:spLocks noChangeArrowheads="1"/>
          </p:cNvSpPr>
          <p:nvPr/>
        </p:nvSpPr>
        <p:spPr bwMode="auto">
          <a:xfrm>
            <a:off x="1050925" y="5607050"/>
            <a:ext cx="184150" cy="368300"/>
          </a:xfrm>
          <a:prstGeom prst="rect">
            <a:avLst/>
          </a:prstGeom>
          <a:noFill/>
          <a:ln w="9525" algn="ctr">
            <a:noFill/>
            <a:miter lim="800000"/>
            <a:headEnd/>
            <a:tailEnd/>
          </a:ln>
        </p:spPr>
        <p:txBody>
          <a:bodyPr wrap="none" lIns="91432" tIns="45716" rIns="91432" bIns="45716" anchor="ctr">
            <a:spAutoFit/>
          </a:bodyPr>
          <a:lstStyle/>
          <a:p>
            <a:pPr defTabSz="911225"/>
            <a:endParaRPr lang="en-US"/>
          </a:p>
        </p:txBody>
      </p:sp>
      <p:sp>
        <p:nvSpPr>
          <p:cNvPr id="15364" name="Rectangle 7"/>
          <p:cNvSpPr>
            <a:spLocks noChangeArrowheads="1"/>
          </p:cNvSpPr>
          <p:nvPr/>
        </p:nvSpPr>
        <p:spPr bwMode="auto">
          <a:xfrm>
            <a:off x="1050925" y="5607050"/>
            <a:ext cx="184150" cy="368300"/>
          </a:xfrm>
          <a:prstGeom prst="rect">
            <a:avLst/>
          </a:prstGeom>
          <a:noFill/>
          <a:ln w="9525" algn="ctr">
            <a:noFill/>
            <a:miter lim="800000"/>
            <a:headEnd/>
            <a:tailEnd/>
          </a:ln>
        </p:spPr>
        <p:txBody>
          <a:bodyPr wrap="none" lIns="91432" tIns="45716" rIns="91432" bIns="45716" anchor="ctr">
            <a:spAutoFit/>
          </a:bodyPr>
          <a:lstStyle/>
          <a:p>
            <a:pPr defTabSz="911225"/>
            <a:endParaRPr lang="en-US"/>
          </a:p>
        </p:txBody>
      </p:sp>
      <p:sp>
        <p:nvSpPr>
          <p:cNvPr id="15365" name="Rectangle 9"/>
          <p:cNvSpPr>
            <a:spLocks noChangeArrowheads="1"/>
          </p:cNvSpPr>
          <p:nvPr/>
        </p:nvSpPr>
        <p:spPr bwMode="auto">
          <a:xfrm>
            <a:off x="7718425" y="1873250"/>
            <a:ext cx="184150" cy="368300"/>
          </a:xfrm>
          <a:prstGeom prst="rect">
            <a:avLst/>
          </a:prstGeom>
          <a:noFill/>
          <a:ln w="9525" algn="ctr">
            <a:noFill/>
            <a:miter lim="800000"/>
            <a:headEnd/>
            <a:tailEnd/>
          </a:ln>
        </p:spPr>
        <p:txBody>
          <a:bodyPr wrap="none" lIns="91432" tIns="45716" rIns="91432" bIns="45716" anchor="ctr">
            <a:spAutoFit/>
          </a:bodyPr>
          <a:lstStyle/>
          <a:p>
            <a:pPr defTabSz="911225"/>
            <a:endParaRPr lang="en-US"/>
          </a:p>
        </p:txBody>
      </p:sp>
      <p:pic>
        <p:nvPicPr>
          <p:cNvPr id="15366" name="Picture 13"/>
          <p:cNvPicPr>
            <a:picLocks noChangeAspect="1" noChangeArrowheads="1"/>
          </p:cNvPicPr>
          <p:nvPr/>
        </p:nvPicPr>
        <p:blipFill>
          <a:blip r:embed="rId3" cstate="print"/>
          <a:srcRect/>
          <a:stretch>
            <a:fillRect/>
          </a:stretch>
        </p:blipFill>
        <p:spPr bwMode="auto">
          <a:xfrm>
            <a:off x="574675" y="1390650"/>
            <a:ext cx="7874000" cy="4216400"/>
          </a:xfrm>
          <a:prstGeom prst="rect">
            <a:avLst/>
          </a:prstGeom>
          <a:noFill/>
          <a:ln w="38100" algn="ctr">
            <a:noFill/>
            <a:miter lim="800000"/>
            <a:headEnd/>
            <a:tailEnd/>
          </a:ln>
        </p:spPr>
      </p:pic>
      <p:sp>
        <p:nvSpPr>
          <p:cNvPr id="15367" name="Text Box 5"/>
          <p:cNvSpPr txBox="1">
            <a:spLocks noChangeArrowheads="1"/>
          </p:cNvSpPr>
          <p:nvPr/>
        </p:nvSpPr>
        <p:spPr bwMode="auto">
          <a:xfrm>
            <a:off x="3552825" y="2371725"/>
            <a:ext cx="2590800" cy="650875"/>
          </a:xfrm>
          <a:prstGeom prst="rect">
            <a:avLst/>
          </a:prstGeom>
          <a:solidFill>
            <a:schemeClr val="bg1"/>
          </a:solidFill>
          <a:ln w="9525" algn="ctr">
            <a:solidFill>
              <a:schemeClr val="tx1"/>
            </a:solidFill>
            <a:miter lim="800000"/>
            <a:headEnd/>
            <a:tailEnd/>
          </a:ln>
        </p:spPr>
        <p:txBody>
          <a:bodyPr>
            <a:spAutoFit/>
          </a:bodyPr>
          <a:lstStyle/>
          <a:p>
            <a:pPr defTabSz="911225">
              <a:spcBef>
                <a:spcPct val="50000"/>
              </a:spcBef>
            </a:pPr>
            <a:r>
              <a:rPr lang="en-US">
                <a:solidFill>
                  <a:srgbClr val="FF0000"/>
                </a:solidFill>
              </a:rPr>
              <a:t>Left click to see the record.</a:t>
            </a:r>
          </a:p>
        </p:txBody>
      </p:sp>
      <p:sp>
        <p:nvSpPr>
          <p:cNvPr id="15368" name="Line 6"/>
          <p:cNvSpPr>
            <a:spLocks noChangeShapeType="1"/>
          </p:cNvSpPr>
          <p:nvPr/>
        </p:nvSpPr>
        <p:spPr bwMode="auto">
          <a:xfrm flipH="1">
            <a:off x="2686050" y="3017838"/>
            <a:ext cx="1516063" cy="1077912"/>
          </a:xfrm>
          <a:prstGeom prst="line">
            <a:avLst/>
          </a:prstGeom>
          <a:noFill/>
          <a:ln w="38100">
            <a:solidFill>
              <a:srgbClr val="FF0000"/>
            </a:solidFill>
            <a:round/>
            <a:headEnd/>
            <a:tailEnd type="triangle" w="med" len="med"/>
          </a:ln>
        </p:spPr>
        <p:txBody>
          <a:bodyPr>
            <a:spAutoFit/>
          </a:bodyPr>
          <a:lstStyle/>
          <a:p>
            <a:endParaRPr lang="en-US"/>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AutoShape 2"/>
          <p:cNvSpPr>
            <a:spLocks noChangeAspect="1" noChangeArrowheads="1"/>
          </p:cNvSpPr>
          <p:nvPr>
            <p:ph type="title" idx="4294967295"/>
          </p:nvPr>
        </p:nvSpPr>
        <p:spPr/>
        <p:txBody>
          <a:bodyPr/>
          <a:lstStyle/>
          <a:p>
            <a:pPr defTabSz="911225" eaLnBrk="1" hangingPunct="1"/>
            <a:r>
              <a:rPr lang="en-US" sz="2800" smtClean="0">
                <a:solidFill>
                  <a:srgbClr val="FF0000"/>
                </a:solidFill>
              </a:rPr>
              <a:t>VMIS – Creating </a:t>
            </a:r>
            <a:r>
              <a:rPr lang="en-US" sz="2200" smtClean="0">
                <a:solidFill>
                  <a:srgbClr val="FF0000"/>
                </a:solidFill>
              </a:rPr>
              <a:t>Site</a:t>
            </a:r>
            <a:r>
              <a:rPr lang="en-US" sz="2800" smtClean="0">
                <a:solidFill>
                  <a:srgbClr val="FF0000"/>
                </a:solidFill>
              </a:rPr>
              <a:t> Reports – in Excel</a:t>
            </a:r>
          </a:p>
        </p:txBody>
      </p:sp>
      <p:sp>
        <p:nvSpPr>
          <p:cNvPr id="43011" name="Text Box 5"/>
          <p:cNvSpPr txBox="1">
            <a:spLocks noChangeArrowheads="1"/>
          </p:cNvSpPr>
          <p:nvPr/>
        </p:nvSpPr>
        <p:spPr bwMode="auto">
          <a:xfrm>
            <a:off x="609600" y="5410200"/>
            <a:ext cx="4267200" cy="623888"/>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sz="1400"/>
              <a:t>Select the </a:t>
            </a:r>
            <a:r>
              <a:rPr lang="en-US" sz="1400" b="1"/>
              <a:t>MS Excel File</a:t>
            </a:r>
            <a:r>
              <a:rPr lang="en-US" sz="1400"/>
              <a:t> option and then </a:t>
            </a:r>
            <a:r>
              <a:rPr lang="en-US" sz="1400" b="1"/>
              <a:t>Go</a:t>
            </a:r>
          </a:p>
          <a:p>
            <a:pPr algn="l" defTabSz="911225">
              <a:spcBef>
                <a:spcPct val="50000"/>
              </a:spcBef>
            </a:pPr>
            <a:r>
              <a:rPr lang="en-US" sz="1400"/>
              <a:t>When asked </a:t>
            </a:r>
            <a:r>
              <a:rPr lang="en-US" sz="1400" b="1"/>
              <a:t>Save</a:t>
            </a:r>
            <a:r>
              <a:rPr lang="en-US" sz="1400"/>
              <a:t> the file.</a:t>
            </a:r>
          </a:p>
        </p:txBody>
      </p:sp>
      <p:pic>
        <p:nvPicPr>
          <p:cNvPr id="43012" name="Picture 6"/>
          <p:cNvPicPr>
            <a:picLocks noChangeAspect="1" noChangeArrowheads="1"/>
          </p:cNvPicPr>
          <p:nvPr>
            <p:ph type="body" idx="4294967295"/>
          </p:nvPr>
        </p:nvPicPr>
        <p:blipFill>
          <a:blip r:embed="rId3" cstate="print"/>
          <a:srcRect l="7202" t="21312" r="8987" b="6538"/>
          <a:stretch>
            <a:fillRect/>
          </a:stretch>
        </p:blipFill>
        <p:spPr>
          <a:xfrm>
            <a:off x="609600" y="1371600"/>
            <a:ext cx="7772400" cy="3886200"/>
          </a:xfrm>
        </p:spPr>
      </p:pic>
      <p:sp>
        <p:nvSpPr>
          <p:cNvPr id="59397" name="Text Box 5"/>
          <p:cNvSpPr txBox="1">
            <a:spLocks noChangeArrowheads="1"/>
          </p:cNvSpPr>
          <p:nvPr/>
        </p:nvSpPr>
        <p:spPr bwMode="auto">
          <a:xfrm>
            <a:off x="4876800" y="5334000"/>
            <a:ext cx="3886200" cy="738188"/>
          </a:xfrm>
          <a:prstGeom prst="rect">
            <a:avLst/>
          </a:prstGeom>
          <a:noFill/>
          <a:ln w="9525">
            <a:solidFill>
              <a:schemeClr val="tx1"/>
            </a:solidFill>
            <a:miter lim="800000"/>
            <a:headEnd/>
            <a:tailEnd/>
          </a:ln>
        </p:spPr>
        <p:txBody>
          <a:bodyPr lIns="91432" tIns="45716" rIns="91432" bIns="45716">
            <a:spAutoFit/>
          </a:bodyPr>
          <a:lstStyle/>
          <a:p>
            <a:pPr algn="l" defTabSz="911225">
              <a:spcBef>
                <a:spcPct val="50000"/>
              </a:spcBef>
            </a:pPr>
            <a:r>
              <a:rPr lang="en-US" sz="1400">
                <a:solidFill>
                  <a:srgbClr val="000099"/>
                </a:solidFill>
              </a:rPr>
              <a:t>Using Search to convert from PDF may have value if only a few of the available fields are required for the desired report.</a:t>
            </a:r>
          </a:p>
        </p:txBody>
      </p:sp>
      <p:sp>
        <p:nvSpPr>
          <p:cNvPr id="59398" name="Line 6"/>
          <p:cNvSpPr>
            <a:spLocks noChangeShapeType="1"/>
          </p:cNvSpPr>
          <p:nvPr/>
        </p:nvSpPr>
        <p:spPr bwMode="auto">
          <a:xfrm flipH="1">
            <a:off x="1600200" y="3962400"/>
            <a:ext cx="838200" cy="76200"/>
          </a:xfrm>
          <a:prstGeom prst="line">
            <a:avLst/>
          </a:prstGeom>
          <a:noFill/>
          <a:ln w="38100">
            <a:solidFill>
              <a:srgbClr val="FF0000"/>
            </a:solidFill>
            <a:round/>
            <a:headEnd/>
            <a:tailEnd type="triangle" w="med" len="med"/>
          </a:ln>
        </p:spPr>
        <p:txBody>
          <a:bodyPr lIns="91432" tIns="45716" rIns="91432" bIns="45716"/>
          <a:lstStyle/>
          <a:p>
            <a:endParaRPr lang="en-US"/>
          </a:p>
        </p:txBody>
      </p:sp>
      <p:sp>
        <p:nvSpPr>
          <p:cNvPr id="43015" name="TextBox 6"/>
          <p:cNvSpPr txBox="1">
            <a:spLocks noChangeArrowheads="1"/>
          </p:cNvSpPr>
          <p:nvPr/>
        </p:nvSpPr>
        <p:spPr bwMode="auto">
          <a:xfrm>
            <a:off x="3400425" y="4505325"/>
            <a:ext cx="4857750" cy="581025"/>
          </a:xfrm>
          <a:prstGeom prst="rect">
            <a:avLst/>
          </a:prstGeom>
          <a:noFill/>
          <a:ln w="9525">
            <a:noFill/>
            <a:miter lim="800000"/>
            <a:headEnd/>
            <a:tailEnd/>
          </a:ln>
        </p:spPr>
        <p:txBody>
          <a:bodyPr>
            <a:spAutoFit/>
          </a:bodyPr>
          <a:lstStyle/>
          <a:p>
            <a:pPr algn="l"/>
            <a:r>
              <a:rPr lang="en-US" sz="1600" i="1"/>
              <a:t>Site schedules show best by converting this report to Excel.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9397"/>
                                        </p:tgtEl>
                                        <p:attrNameLst>
                                          <p:attrName>style.visibility</p:attrName>
                                        </p:attrNameLst>
                                      </p:cBhvr>
                                      <p:to>
                                        <p:strVal val="visible"/>
                                      </p:to>
                                    </p:set>
                                    <p:anim calcmode="lin" valueType="num">
                                      <p:cBhvr additive="base">
                                        <p:cTn id="7" dur="2000" fill="hold"/>
                                        <p:tgtEl>
                                          <p:spTgt spid="59397"/>
                                        </p:tgtEl>
                                        <p:attrNameLst>
                                          <p:attrName>ppt_x</p:attrName>
                                        </p:attrNameLst>
                                      </p:cBhvr>
                                      <p:tavLst>
                                        <p:tav tm="0">
                                          <p:val>
                                            <p:strVal val="1+#ppt_w/2"/>
                                          </p:val>
                                        </p:tav>
                                        <p:tav tm="100000">
                                          <p:val>
                                            <p:strVal val="#ppt_x"/>
                                          </p:val>
                                        </p:tav>
                                      </p:tavLst>
                                    </p:anim>
                                    <p:anim calcmode="lin" valueType="num">
                                      <p:cBhvr additive="base">
                                        <p:cTn id="8" dur="2000" fill="hold"/>
                                        <p:tgtEl>
                                          <p:spTgt spid="5939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9398"/>
                                        </p:tgtEl>
                                        <p:attrNameLst>
                                          <p:attrName>style.visibility</p:attrName>
                                        </p:attrNameLst>
                                      </p:cBhvr>
                                      <p:to>
                                        <p:strVal val="visible"/>
                                      </p:to>
                                    </p:set>
                                    <p:anim calcmode="lin" valueType="num">
                                      <p:cBhvr additive="base">
                                        <p:cTn id="13" dur="2000" fill="hold"/>
                                        <p:tgtEl>
                                          <p:spTgt spid="59398"/>
                                        </p:tgtEl>
                                        <p:attrNameLst>
                                          <p:attrName>ppt_x</p:attrName>
                                        </p:attrNameLst>
                                      </p:cBhvr>
                                      <p:tavLst>
                                        <p:tav tm="0">
                                          <p:val>
                                            <p:strVal val="1+#ppt_w/2"/>
                                          </p:val>
                                        </p:tav>
                                        <p:tav tm="100000">
                                          <p:val>
                                            <p:strVal val="#ppt_x"/>
                                          </p:val>
                                        </p:tav>
                                      </p:tavLst>
                                    </p:anim>
                                    <p:anim calcmode="lin" valueType="num">
                                      <p:cBhvr additive="base">
                                        <p:cTn id="14" dur="2000" fill="hold"/>
                                        <p:tgtEl>
                                          <p:spTgt spid="593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7" grpId="0" animBg="1"/>
      <p:bldP spid="5939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idx="4294967295"/>
          </p:nvPr>
        </p:nvSpPr>
        <p:spPr/>
        <p:txBody>
          <a:bodyPr/>
          <a:lstStyle/>
          <a:p>
            <a:pPr defTabSz="911225" eaLnBrk="1" hangingPunct="1"/>
            <a:r>
              <a:rPr lang="en-US" sz="2200" smtClean="0">
                <a:solidFill>
                  <a:srgbClr val="FF0000"/>
                </a:solidFill>
              </a:rPr>
              <a:t>VMIS – Creating Reports – Sites With Coordinators</a:t>
            </a:r>
          </a:p>
        </p:txBody>
      </p:sp>
      <p:pic>
        <p:nvPicPr>
          <p:cNvPr id="44035" name="Picture 3"/>
          <p:cNvPicPr>
            <a:picLocks noChangeAspect="1" noChangeArrowheads="1"/>
          </p:cNvPicPr>
          <p:nvPr/>
        </p:nvPicPr>
        <p:blipFill>
          <a:blip r:embed="rId3" cstate="print"/>
          <a:srcRect r="22223" b="7408"/>
          <a:stretch>
            <a:fillRect/>
          </a:stretch>
        </p:blipFill>
        <p:spPr bwMode="auto">
          <a:xfrm>
            <a:off x="533400" y="1371600"/>
            <a:ext cx="5181600" cy="4625975"/>
          </a:xfrm>
          <a:prstGeom prst="rect">
            <a:avLst/>
          </a:prstGeom>
          <a:noFill/>
          <a:ln w="9525">
            <a:noFill/>
            <a:miter lim="800000"/>
            <a:headEnd/>
            <a:tailEnd/>
          </a:ln>
        </p:spPr>
      </p:pic>
      <p:sp>
        <p:nvSpPr>
          <p:cNvPr id="57348" name="Text Box 4"/>
          <p:cNvSpPr txBox="1">
            <a:spLocks noChangeArrowheads="1"/>
          </p:cNvSpPr>
          <p:nvPr/>
        </p:nvSpPr>
        <p:spPr bwMode="auto">
          <a:xfrm>
            <a:off x="6248400" y="1219200"/>
            <a:ext cx="2438400" cy="4984750"/>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sz="1400"/>
              <a:t>This is a </a:t>
            </a:r>
            <a:r>
              <a:rPr lang="en-US" sz="1400" b="1"/>
              <a:t>Sites With Coordinators</a:t>
            </a:r>
            <a:r>
              <a:rPr lang="en-US" sz="1400"/>
              <a:t> report in raw Excel format before being prepared for distribution.</a:t>
            </a:r>
          </a:p>
          <a:p>
            <a:pPr algn="l" defTabSz="911225">
              <a:spcBef>
                <a:spcPct val="50000"/>
              </a:spcBef>
            </a:pPr>
            <a:r>
              <a:rPr lang="en-US" sz="1400"/>
              <a:t>After sorting by DC it will be a useful means of asking DC’s to update site information where they can make changes in bold or color and return the report for VMIS updating.</a:t>
            </a:r>
          </a:p>
          <a:p>
            <a:pPr algn="l" defTabSz="911225">
              <a:spcBef>
                <a:spcPct val="50000"/>
              </a:spcBef>
            </a:pPr>
            <a:r>
              <a:rPr lang="en-US" sz="1400" b="1">
                <a:solidFill>
                  <a:srgbClr val="000099"/>
                </a:solidFill>
              </a:rPr>
              <a:t>Fortunately LC’s &amp; DC’s can now make changes to variable site data. Asking your ADS to t</a:t>
            </a:r>
            <a:r>
              <a:rPr lang="en-US" sz="1400" b="1" i="1">
                <a:solidFill>
                  <a:srgbClr val="000099"/>
                </a:solidFill>
              </a:rPr>
              <a:t>rain DC’s and LC’s can make correct information widely available quickly during tax season.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34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734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734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idx="4294967295"/>
          </p:nvPr>
        </p:nvSpPr>
        <p:spPr/>
        <p:txBody>
          <a:bodyPr/>
          <a:lstStyle/>
          <a:p>
            <a:pPr defTabSz="911225" eaLnBrk="1" hangingPunct="1"/>
            <a:r>
              <a:rPr lang="en-US" sz="2200" smtClean="0">
                <a:solidFill>
                  <a:srgbClr val="FF0000"/>
                </a:solidFill>
              </a:rPr>
              <a:t>VMIS – Creating Reports – Sites Without Coordinators</a:t>
            </a:r>
          </a:p>
        </p:txBody>
      </p:sp>
      <p:pic>
        <p:nvPicPr>
          <p:cNvPr id="45059" name="Picture 3"/>
          <p:cNvPicPr>
            <a:picLocks noChangeAspect="1" noChangeArrowheads="1"/>
          </p:cNvPicPr>
          <p:nvPr/>
        </p:nvPicPr>
        <p:blipFill>
          <a:blip r:embed="rId3" cstate="print"/>
          <a:srcRect t="12000" r="39999" b="56000"/>
          <a:stretch>
            <a:fillRect/>
          </a:stretch>
        </p:blipFill>
        <p:spPr bwMode="auto">
          <a:xfrm>
            <a:off x="685800" y="1447800"/>
            <a:ext cx="5562600" cy="2224088"/>
          </a:xfrm>
          <a:prstGeom prst="rect">
            <a:avLst/>
          </a:prstGeom>
          <a:noFill/>
          <a:ln w="9525">
            <a:noFill/>
            <a:miter lim="800000"/>
            <a:headEnd/>
            <a:tailEnd/>
          </a:ln>
        </p:spPr>
      </p:pic>
      <p:sp>
        <p:nvSpPr>
          <p:cNvPr id="45060" name="Text Box 4"/>
          <p:cNvSpPr txBox="1">
            <a:spLocks noChangeArrowheads="1"/>
          </p:cNvSpPr>
          <p:nvPr/>
        </p:nvSpPr>
        <p:spPr bwMode="auto">
          <a:xfrm>
            <a:off x="6629400" y="1600200"/>
            <a:ext cx="2057400" cy="1581150"/>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sz="1400"/>
              <a:t>This is the same report as the </a:t>
            </a:r>
            <a:r>
              <a:rPr lang="en-US" sz="1400" b="1"/>
              <a:t>Sites With Coordinators</a:t>
            </a:r>
            <a:r>
              <a:rPr lang="en-US" sz="1400"/>
              <a:t> report but NOT INCLUDING the names of the coordinators.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a:xfrm>
            <a:off x="574675" y="304800"/>
            <a:ext cx="8112125" cy="685800"/>
          </a:xfrm>
        </p:spPr>
        <p:txBody>
          <a:bodyPr/>
          <a:lstStyle/>
          <a:p>
            <a:pPr defTabSz="911225" eaLnBrk="1" hangingPunct="1"/>
            <a:r>
              <a:rPr lang="en-US" sz="2200" smtClean="0">
                <a:solidFill>
                  <a:srgbClr val="FF0000"/>
                </a:solidFill>
              </a:rPr>
              <a:t>VMIS – Creating Reports – Sites Without Coordinators</a:t>
            </a:r>
          </a:p>
        </p:txBody>
      </p:sp>
      <p:pic>
        <p:nvPicPr>
          <p:cNvPr id="46083" name="Picture 3"/>
          <p:cNvPicPr>
            <a:picLocks noChangeAspect="1" noChangeArrowheads="1"/>
          </p:cNvPicPr>
          <p:nvPr/>
        </p:nvPicPr>
        <p:blipFill>
          <a:blip r:embed="rId3" cstate="print"/>
          <a:srcRect t="11522" r="35803" b="19342"/>
          <a:stretch>
            <a:fillRect/>
          </a:stretch>
        </p:blipFill>
        <p:spPr bwMode="auto">
          <a:xfrm>
            <a:off x="609600" y="1371600"/>
            <a:ext cx="3962400" cy="3200400"/>
          </a:xfrm>
          <a:prstGeom prst="rect">
            <a:avLst/>
          </a:prstGeom>
          <a:noFill/>
          <a:ln w="9525">
            <a:noFill/>
            <a:miter lim="800000"/>
            <a:headEnd/>
            <a:tailEnd/>
          </a:ln>
        </p:spPr>
      </p:pic>
      <p:sp>
        <p:nvSpPr>
          <p:cNvPr id="46084" name="Text Box 4"/>
          <p:cNvSpPr txBox="1">
            <a:spLocks noChangeArrowheads="1"/>
          </p:cNvSpPr>
          <p:nvPr/>
        </p:nvSpPr>
        <p:spPr bwMode="auto">
          <a:xfrm>
            <a:off x="5638800" y="1447800"/>
            <a:ext cx="2971800" cy="730250"/>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sz="1400"/>
              <a:t>The selection criteria are the same as for </a:t>
            </a:r>
            <a:r>
              <a:rPr lang="en-US" sz="1400" b="1"/>
              <a:t>Sites with Coordinators</a:t>
            </a:r>
            <a:r>
              <a:rPr lang="en-US" sz="1400"/>
              <a:t> report.</a:t>
            </a:r>
          </a:p>
        </p:txBody>
      </p:sp>
      <p:grpSp>
        <p:nvGrpSpPr>
          <p:cNvPr id="2" name="Group 5"/>
          <p:cNvGrpSpPr>
            <a:grpSpLocks/>
          </p:cNvGrpSpPr>
          <p:nvPr/>
        </p:nvGrpSpPr>
        <p:grpSpPr bwMode="auto">
          <a:xfrm>
            <a:off x="2362200" y="2362200"/>
            <a:ext cx="2819400" cy="954088"/>
            <a:chOff x="1680" y="1248"/>
            <a:chExt cx="1776" cy="601"/>
          </a:xfrm>
        </p:grpSpPr>
        <p:sp>
          <p:nvSpPr>
            <p:cNvPr id="46086" name="Line 6"/>
            <p:cNvSpPr>
              <a:spLocks noChangeShapeType="1"/>
            </p:cNvSpPr>
            <p:nvPr/>
          </p:nvSpPr>
          <p:spPr bwMode="auto">
            <a:xfrm flipH="1">
              <a:off x="1680" y="1344"/>
              <a:ext cx="576" cy="0"/>
            </a:xfrm>
            <a:prstGeom prst="line">
              <a:avLst/>
            </a:prstGeom>
            <a:noFill/>
            <a:ln w="38100">
              <a:solidFill>
                <a:srgbClr val="FF0000"/>
              </a:solidFill>
              <a:round/>
              <a:headEnd/>
              <a:tailEnd type="triangle" w="med" len="med"/>
            </a:ln>
          </p:spPr>
          <p:txBody>
            <a:bodyPr/>
            <a:lstStyle/>
            <a:p>
              <a:endParaRPr lang="en-US"/>
            </a:p>
          </p:txBody>
        </p:sp>
        <p:sp>
          <p:nvSpPr>
            <p:cNvPr id="46087" name="Text Box 7"/>
            <p:cNvSpPr txBox="1">
              <a:spLocks noChangeArrowheads="1"/>
            </p:cNvSpPr>
            <p:nvPr/>
          </p:nvSpPr>
          <p:spPr bwMode="auto">
            <a:xfrm>
              <a:off x="2256" y="1248"/>
              <a:ext cx="1200" cy="601"/>
            </a:xfrm>
            <a:prstGeom prst="rect">
              <a:avLst/>
            </a:prstGeom>
            <a:solidFill>
              <a:srgbClr val="FFFFFF"/>
            </a:solidFill>
            <a:ln w="9525">
              <a:solidFill>
                <a:srgbClr val="FF0000"/>
              </a:solidFill>
              <a:miter lim="800000"/>
              <a:headEnd/>
              <a:tailEnd/>
            </a:ln>
          </p:spPr>
          <p:txBody>
            <a:bodyPr>
              <a:spAutoFit/>
            </a:bodyPr>
            <a:lstStyle/>
            <a:p>
              <a:pPr algn="l" defTabSz="911225">
                <a:spcBef>
                  <a:spcPct val="50000"/>
                </a:spcBef>
              </a:pPr>
              <a:r>
                <a:rPr lang="en-US" sz="1400" b="1"/>
                <a:t>Status</a:t>
              </a:r>
              <a:r>
                <a:rPr lang="en-US" sz="1400"/>
                <a:t> - Select </a:t>
              </a:r>
              <a:r>
                <a:rPr lang="en-US" sz="1400" b="1"/>
                <a:t>Active</a:t>
              </a:r>
              <a:r>
                <a:rPr lang="en-US" sz="1400"/>
                <a:t> unless you want all categories.</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1+#ppt_w/2"/>
                                          </p:val>
                                        </p:tav>
                                        <p:tav tm="100000">
                                          <p:val>
                                            <p:strVal val="#ppt_x"/>
                                          </p:val>
                                        </p:tav>
                                      </p:tavLst>
                                    </p:anim>
                                    <p:anim calcmode="lin" valueType="num">
                                      <p:cBhvr additive="base">
                                        <p:cTn id="8" dur="2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idx="4294967295"/>
          </p:nvPr>
        </p:nvSpPr>
        <p:spPr>
          <a:xfrm>
            <a:off x="574675" y="304800"/>
            <a:ext cx="8112125" cy="685800"/>
          </a:xfrm>
        </p:spPr>
        <p:txBody>
          <a:bodyPr/>
          <a:lstStyle/>
          <a:p>
            <a:pPr defTabSz="911225" eaLnBrk="1" hangingPunct="1"/>
            <a:r>
              <a:rPr lang="en-US" sz="2200" smtClean="0">
                <a:solidFill>
                  <a:srgbClr val="FF0000"/>
                </a:solidFill>
              </a:rPr>
              <a:t>VMIS – Creating Reports – Sites Without Coordinators</a:t>
            </a:r>
          </a:p>
        </p:txBody>
      </p:sp>
      <p:pic>
        <p:nvPicPr>
          <p:cNvPr id="47107" name="Picture 3"/>
          <p:cNvPicPr>
            <a:picLocks noChangeAspect="1" noChangeArrowheads="1"/>
          </p:cNvPicPr>
          <p:nvPr/>
        </p:nvPicPr>
        <p:blipFill>
          <a:blip r:embed="rId3" cstate="print"/>
          <a:srcRect/>
          <a:stretch>
            <a:fillRect/>
          </a:stretch>
        </p:blipFill>
        <p:spPr bwMode="auto">
          <a:xfrm>
            <a:off x="609600" y="1447800"/>
            <a:ext cx="7315200" cy="4313238"/>
          </a:xfrm>
          <a:prstGeom prst="rect">
            <a:avLst/>
          </a:prstGeom>
          <a:noFill/>
          <a:ln w="9525">
            <a:noFill/>
            <a:miter lim="800000"/>
            <a:headEnd/>
            <a:tailEnd/>
          </a:ln>
        </p:spPr>
      </p:pic>
      <p:sp>
        <p:nvSpPr>
          <p:cNvPr id="47108" name="Text Box 4"/>
          <p:cNvSpPr txBox="1">
            <a:spLocks noChangeArrowheads="1"/>
          </p:cNvSpPr>
          <p:nvPr/>
        </p:nvSpPr>
        <p:spPr bwMode="auto">
          <a:xfrm>
            <a:off x="6172200" y="1371600"/>
            <a:ext cx="2438400" cy="641350"/>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a:t>Results preview screen.</a:t>
            </a:r>
          </a:p>
        </p:txBody>
      </p:sp>
      <p:grpSp>
        <p:nvGrpSpPr>
          <p:cNvPr id="2" name="Group 5"/>
          <p:cNvGrpSpPr>
            <a:grpSpLocks/>
          </p:cNvGrpSpPr>
          <p:nvPr/>
        </p:nvGrpSpPr>
        <p:grpSpPr bwMode="auto">
          <a:xfrm>
            <a:off x="1447800" y="5029200"/>
            <a:ext cx="3505200" cy="314325"/>
            <a:chOff x="912" y="3168"/>
            <a:chExt cx="2208" cy="198"/>
          </a:xfrm>
        </p:grpSpPr>
        <p:sp>
          <p:nvSpPr>
            <p:cNvPr id="47117" name="Line 6"/>
            <p:cNvSpPr>
              <a:spLocks noChangeShapeType="1"/>
            </p:cNvSpPr>
            <p:nvPr/>
          </p:nvSpPr>
          <p:spPr bwMode="auto">
            <a:xfrm flipH="1">
              <a:off x="912" y="3264"/>
              <a:ext cx="528" cy="0"/>
            </a:xfrm>
            <a:prstGeom prst="line">
              <a:avLst/>
            </a:prstGeom>
            <a:noFill/>
            <a:ln w="38100">
              <a:solidFill>
                <a:srgbClr val="FF0000"/>
              </a:solidFill>
              <a:round/>
              <a:headEnd/>
              <a:tailEnd type="triangle" w="med" len="med"/>
            </a:ln>
          </p:spPr>
          <p:txBody>
            <a:bodyPr/>
            <a:lstStyle/>
            <a:p>
              <a:endParaRPr lang="en-US"/>
            </a:p>
          </p:txBody>
        </p:sp>
        <p:sp>
          <p:nvSpPr>
            <p:cNvPr id="47118" name="Text Box 7"/>
            <p:cNvSpPr txBox="1">
              <a:spLocks noChangeArrowheads="1"/>
            </p:cNvSpPr>
            <p:nvPr/>
          </p:nvSpPr>
          <p:spPr bwMode="auto">
            <a:xfrm>
              <a:off x="1440" y="3168"/>
              <a:ext cx="1680" cy="198"/>
            </a:xfrm>
            <a:prstGeom prst="rect">
              <a:avLst/>
            </a:prstGeom>
            <a:solidFill>
              <a:schemeClr val="bg1"/>
            </a:solidFill>
            <a:ln w="9525">
              <a:solidFill>
                <a:schemeClr val="tx1"/>
              </a:solidFill>
              <a:miter lim="800000"/>
              <a:headEnd/>
              <a:tailEnd/>
            </a:ln>
          </p:spPr>
          <p:txBody>
            <a:bodyPr>
              <a:spAutoFit/>
            </a:bodyPr>
            <a:lstStyle/>
            <a:p>
              <a:pPr algn="l" defTabSz="911225">
                <a:spcBef>
                  <a:spcPct val="50000"/>
                </a:spcBef>
              </a:pPr>
              <a:r>
                <a:rPr lang="en-US" sz="1400"/>
                <a:t>Shows number of results</a:t>
              </a:r>
            </a:p>
          </p:txBody>
        </p:sp>
      </p:grpSp>
      <p:grpSp>
        <p:nvGrpSpPr>
          <p:cNvPr id="3" name="Group 8"/>
          <p:cNvGrpSpPr>
            <a:grpSpLocks/>
          </p:cNvGrpSpPr>
          <p:nvPr/>
        </p:nvGrpSpPr>
        <p:grpSpPr bwMode="auto">
          <a:xfrm>
            <a:off x="1219200" y="2265363"/>
            <a:ext cx="4953000" cy="401637"/>
            <a:chOff x="768" y="1427"/>
            <a:chExt cx="3120" cy="253"/>
          </a:xfrm>
        </p:grpSpPr>
        <p:sp>
          <p:nvSpPr>
            <p:cNvPr id="47115" name="Line 9"/>
            <p:cNvSpPr>
              <a:spLocks noChangeShapeType="1"/>
            </p:cNvSpPr>
            <p:nvPr/>
          </p:nvSpPr>
          <p:spPr bwMode="auto">
            <a:xfrm flipH="1">
              <a:off x="768" y="1488"/>
              <a:ext cx="864" cy="192"/>
            </a:xfrm>
            <a:prstGeom prst="line">
              <a:avLst/>
            </a:prstGeom>
            <a:noFill/>
            <a:ln w="38100">
              <a:solidFill>
                <a:srgbClr val="FF0000"/>
              </a:solidFill>
              <a:round/>
              <a:headEnd/>
              <a:tailEnd type="triangle" w="med" len="med"/>
            </a:ln>
          </p:spPr>
          <p:txBody>
            <a:bodyPr/>
            <a:lstStyle/>
            <a:p>
              <a:endParaRPr lang="en-US"/>
            </a:p>
          </p:txBody>
        </p:sp>
        <p:sp>
          <p:nvSpPr>
            <p:cNvPr id="47116" name="Text Box 10"/>
            <p:cNvSpPr txBox="1">
              <a:spLocks noChangeArrowheads="1"/>
            </p:cNvSpPr>
            <p:nvPr/>
          </p:nvSpPr>
          <p:spPr bwMode="auto">
            <a:xfrm>
              <a:off x="1632" y="1427"/>
              <a:ext cx="2256" cy="198"/>
            </a:xfrm>
            <a:prstGeom prst="rect">
              <a:avLst/>
            </a:prstGeom>
            <a:noFill/>
            <a:ln w="9525">
              <a:solidFill>
                <a:schemeClr val="tx1"/>
              </a:solidFill>
              <a:miter lim="800000"/>
              <a:headEnd/>
              <a:tailEnd/>
            </a:ln>
          </p:spPr>
          <p:txBody>
            <a:bodyPr>
              <a:spAutoFit/>
            </a:bodyPr>
            <a:lstStyle/>
            <a:p>
              <a:pPr algn="l" defTabSz="911225">
                <a:spcBef>
                  <a:spcPct val="50000"/>
                </a:spcBef>
              </a:pPr>
              <a:r>
                <a:rPr lang="en-US" sz="1400"/>
                <a:t>Shows number of printed pages</a:t>
              </a:r>
            </a:p>
          </p:txBody>
        </p:sp>
      </p:grpSp>
      <p:grpSp>
        <p:nvGrpSpPr>
          <p:cNvPr id="4" name="Group 11"/>
          <p:cNvGrpSpPr>
            <a:grpSpLocks/>
          </p:cNvGrpSpPr>
          <p:nvPr/>
        </p:nvGrpSpPr>
        <p:grpSpPr bwMode="auto">
          <a:xfrm>
            <a:off x="7467600" y="1752600"/>
            <a:ext cx="1447800" cy="1066800"/>
            <a:chOff x="4704" y="1104"/>
            <a:chExt cx="912" cy="672"/>
          </a:xfrm>
        </p:grpSpPr>
        <p:sp>
          <p:nvSpPr>
            <p:cNvPr id="47113" name="Line 12"/>
            <p:cNvSpPr>
              <a:spLocks noChangeShapeType="1"/>
            </p:cNvSpPr>
            <p:nvPr/>
          </p:nvSpPr>
          <p:spPr bwMode="auto">
            <a:xfrm flipH="1">
              <a:off x="4704" y="1392"/>
              <a:ext cx="144" cy="384"/>
            </a:xfrm>
            <a:prstGeom prst="line">
              <a:avLst/>
            </a:prstGeom>
            <a:noFill/>
            <a:ln w="38100">
              <a:solidFill>
                <a:srgbClr val="FF0000"/>
              </a:solidFill>
              <a:round/>
              <a:headEnd/>
              <a:tailEnd type="triangle" w="med" len="med"/>
            </a:ln>
          </p:spPr>
          <p:txBody>
            <a:bodyPr/>
            <a:lstStyle/>
            <a:p>
              <a:endParaRPr lang="en-US"/>
            </a:p>
          </p:txBody>
        </p:sp>
        <p:sp>
          <p:nvSpPr>
            <p:cNvPr id="47114" name="Text Box 13"/>
            <p:cNvSpPr txBox="1">
              <a:spLocks noChangeArrowheads="1"/>
            </p:cNvSpPr>
            <p:nvPr/>
          </p:nvSpPr>
          <p:spPr bwMode="auto">
            <a:xfrm>
              <a:off x="4848" y="1104"/>
              <a:ext cx="768" cy="601"/>
            </a:xfrm>
            <a:prstGeom prst="rect">
              <a:avLst/>
            </a:prstGeom>
            <a:solidFill>
              <a:schemeClr val="bg1"/>
            </a:solidFill>
            <a:ln w="9525">
              <a:solidFill>
                <a:schemeClr val="tx1"/>
              </a:solidFill>
              <a:miter lim="800000"/>
              <a:headEnd/>
              <a:tailEnd/>
            </a:ln>
          </p:spPr>
          <p:txBody>
            <a:bodyPr>
              <a:spAutoFit/>
            </a:bodyPr>
            <a:lstStyle/>
            <a:p>
              <a:pPr algn="l" defTabSz="911225">
                <a:spcBef>
                  <a:spcPct val="50000"/>
                </a:spcBef>
              </a:pPr>
              <a:r>
                <a:rPr lang="en-US" sz="1400" b="1"/>
                <a:t>Continue </a:t>
              </a:r>
              <a:r>
                <a:rPr lang="en-US" sz="1400"/>
                <a:t>executes PDF report generation</a:t>
              </a:r>
            </a:p>
          </p:txBody>
        </p:sp>
      </p:grpSp>
      <p:sp>
        <p:nvSpPr>
          <p:cNvPr id="63502" name="Text Box 14"/>
          <p:cNvSpPr txBox="1">
            <a:spLocks noChangeArrowheads="1"/>
          </p:cNvSpPr>
          <p:nvPr/>
        </p:nvSpPr>
        <p:spPr bwMode="auto">
          <a:xfrm>
            <a:off x="7620000" y="3200400"/>
            <a:ext cx="1371600" cy="1803400"/>
          </a:xfrm>
          <a:prstGeom prst="rect">
            <a:avLst/>
          </a:prstGeom>
          <a:noFill/>
          <a:ln w="9525">
            <a:solidFill>
              <a:schemeClr val="tx1"/>
            </a:solidFill>
            <a:miter lim="800000"/>
            <a:headEnd/>
            <a:tailEnd/>
          </a:ln>
        </p:spPr>
        <p:txBody>
          <a:bodyPr lIns="91432" tIns="45716" rIns="91432" bIns="45716">
            <a:spAutoFit/>
          </a:bodyPr>
          <a:lstStyle/>
          <a:p>
            <a:pPr algn="l" defTabSz="911225">
              <a:spcBef>
                <a:spcPct val="50000"/>
              </a:spcBef>
            </a:pPr>
            <a:r>
              <a:rPr lang="en-US" sz="1400"/>
              <a:t>Use the browser back arrow to return to the prior screen and NOT execute the report.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2000" fill="hold"/>
                                        <p:tgtEl>
                                          <p:spTgt spid="3"/>
                                        </p:tgtEl>
                                        <p:attrNameLst>
                                          <p:attrName>ppt_x</p:attrName>
                                        </p:attrNameLst>
                                      </p:cBhvr>
                                      <p:tavLst>
                                        <p:tav tm="0">
                                          <p:val>
                                            <p:strVal val="1+#ppt_w/2"/>
                                          </p:val>
                                        </p:tav>
                                        <p:tav tm="100000">
                                          <p:val>
                                            <p:strVal val="#ppt_x"/>
                                          </p:val>
                                        </p:tav>
                                      </p:tavLst>
                                    </p:anim>
                                    <p:anim calcmode="lin" valueType="num">
                                      <p:cBhvr additive="base">
                                        <p:cTn id="14" dur="2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2000" fill="hold"/>
                                        <p:tgtEl>
                                          <p:spTgt spid="4"/>
                                        </p:tgtEl>
                                        <p:attrNameLst>
                                          <p:attrName>ppt_x</p:attrName>
                                        </p:attrNameLst>
                                      </p:cBhvr>
                                      <p:tavLst>
                                        <p:tav tm="0">
                                          <p:val>
                                            <p:strVal val="1+#ppt_w/2"/>
                                          </p:val>
                                        </p:tav>
                                        <p:tav tm="100000">
                                          <p:val>
                                            <p:strVal val="#ppt_x"/>
                                          </p:val>
                                        </p:tav>
                                      </p:tavLst>
                                    </p:anim>
                                    <p:anim calcmode="lin" valueType="num">
                                      <p:cBhvr additive="base">
                                        <p:cTn id="20" dur="2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63502"/>
                                        </p:tgtEl>
                                        <p:attrNameLst>
                                          <p:attrName>style.visibility</p:attrName>
                                        </p:attrNameLst>
                                      </p:cBhvr>
                                      <p:to>
                                        <p:strVal val="visible"/>
                                      </p:to>
                                    </p:set>
                                    <p:anim calcmode="lin" valueType="num">
                                      <p:cBhvr additive="base">
                                        <p:cTn id="25" dur="2000" fill="hold"/>
                                        <p:tgtEl>
                                          <p:spTgt spid="63502"/>
                                        </p:tgtEl>
                                        <p:attrNameLst>
                                          <p:attrName>ppt_x</p:attrName>
                                        </p:attrNameLst>
                                      </p:cBhvr>
                                      <p:tavLst>
                                        <p:tav tm="0">
                                          <p:val>
                                            <p:strVal val="1+#ppt_w/2"/>
                                          </p:val>
                                        </p:tav>
                                        <p:tav tm="100000">
                                          <p:val>
                                            <p:strVal val="#ppt_x"/>
                                          </p:val>
                                        </p:tav>
                                      </p:tavLst>
                                    </p:anim>
                                    <p:anim calcmode="lin" valueType="num">
                                      <p:cBhvr additive="base">
                                        <p:cTn id="26" dur="2000" fill="hold"/>
                                        <p:tgtEl>
                                          <p:spTgt spid="635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0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idx="4294967295"/>
          </p:nvPr>
        </p:nvSpPr>
        <p:spPr/>
        <p:txBody>
          <a:bodyPr/>
          <a:lstStyle/>
          <a:p>
            <a:pPr defTabSz="911225" eaLnBrk="1" hangingPunct="1"/>
            <a:r>
              <a:rPr lang="en-US" sz="2200" smtClean="0">
                <a:solidFill>
                  <a:srgbClr val="FF0000"/>
                </a:solidFill>
              </a:rPr>
              <a:t>VMIS – Creating Reports – Site Dump</a:t>
            </a:r>
          </a:p>
        </p:txBody>
      </p:sp>
      <p:pic>
        <p:nvPicPr>
          <p:cNvPr id="48131" name="Picture 3"/>
          <p:cNvPicPr>
            <a:picLocks noChangeAspect="1" noChangeArrowheads="1"/>
          </p:cNvPicPr>
          <p:nvPr/>
        </p:nvPicPr>
        <p:blipFill>
          <a:blip r:embed="rId3" cstate="print"/>
          <a:srcRect t="11244" r="40964" b="56627"/>
          <a:stretch>
            <a:fillRect/>
          </a:stretch>
        </p:blipFill>
        <p:spPr bwMode="auto">
          <a:xfrm>
            <a:off x="609600" y="1295400"/>
            <a:ext cx="5410200" cy="2208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idx="4294967295"/>
          </p:nvPr>
        </p:nvSpPr>
        <p:spPr/>
        <p:txBody>
          <a:bodyPr/>
          <a:lstStyle/>
          <a:p>
            <a:pPr defTabSz="911225" eaLnBrk="1" hangingPunct="1"/>
            <a:r>
              <a:rPr lang="en-US" sz="2200" smtClean="0">
                <a:solidFill>
                  <a:srgbClr val="FF0000"/>
                </a:solidFill>
              </a:rPr>
              <a:t>VMIS – Creating Reports – Site Dump</a:t>
            </a:r>
          </a:p>
        </p:txBody>
      </p:sp>
      <p:sp>
        <p:nvSpPr>
          <p:cNvPr id="49155" name="Text Box 4"/>
          <p:cNvSpPr txBox="1">
            <a:spLocks noChangeArrowheads="1"/>
          </p:cNvSpPr>
          <p:nvPr/>
        </p:nvSpPr>
        <p:spPr bwMode="auto">
          <a:xfrm>
            <a:off x="7086600" y="1295400"/>
            <a:ext cx="1752600" cy="3070225"/>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sz="1400"/>
              <a:t>Partial view of the </a:t>
            </a:r>
            <a:r>
              <a:rPr lang="en-US" sz="1400" b="1"/>
              <a:t>Site Dump Report in Excel</a:t>
            </a:r>
            <a:r>
              <a:rPr lang="en-US" sz="1400"/>
              <a:t>. (NOT available in PDF.)</a:t>
            </a:r>
          </a:p>
          <a:p>
            <a:pPr algn="l" defTabSz="911225">
              <a:spcBef>
                <a:spcPct val="50000"/>
              </a:spcBef>
            </a:pPr>
            <a:r>
              <a:rPr lang="en-US" sz="1400"/>
              <a:t>It includes 100% of the fields shown on the Site edit data screen.</a:t>
            </a:r>
          </a:p>
          <a:p>
            <a:pPr algn="l" defTabSz="911225">
              <a:spcBef>
                <a:spcPct val="50000"/>
              </a:spcBef>
            </a:pPr>
            <a:r>
              <a:rPr lang="en-US" sz="1400"/>
              <a:t>Reformatting the data may make it more useful.</a:t>
            </a:r>
          </a:p>
        </p:txBody>
      </p:sp>
      <p:sp>
        <p:nvSpPr>
          <p:cNvPr id="66565" name="Text Box 5"/>
          <p:cNvSpPr txBox="1">
            <a:spLocks noChangeArrowheads="1"/>
          </p:cNvSpPr>
          <p:nvPr/>
        </p:nvSpPr>
        <p:spPr bwMode="auto">
          <a:xfrm>
            <a:off x="7086600" y="4352925"/>
            <a:ext cx="1752600" cy="1590675"/>
          </a:xfrm>
          <a:prstGeom prst="rect">
            <a:avLst/>
          </a:prstGeom>
          <a:noFill/>
          <a:ln w="9525" algn="ctr">
            <a:solidFill>
              <a:schemeClr val="tx1"/>
            </a:solidFill>
            <a:miter lim="800000"/>
            <a:headEnd/>
            <a:tailEnd/>
          </a:ln>
        </p:spPr>
        <p:txBody>
          <a:bodyPr lIns="91432" tIns="45716" rIns="91432" bIns="45716">
            <a:spAutoFit/>
          </a:bodyPr>
          <a:lstStyle/>
          <a:p>
            <a:pPr defTabSz="911225">
              <a:spcBef>
                <a:spcPct val="50000"/>
              </a:spcBef>
            </a:pPr>
            <a:r>
              <a:rPr lang="en-US" sz="1400">
                <a:solidFill>
                  <a:srgbClr val="FF0000"/>
                </a:solidFill>
              </a:rPr>
              <a:t>Using the Site Dump Report saves having to convert from PDF from Sites with Coord or Sites w/out Coord.</a:t>
            </a:r>
          </a:p>
        </p:txBody>
      </p:sp>
      <p:pic>
        <p:nvPicPr>
          <p:cNvPr id="49157" name="Picture 6"/>
          <p:cNvPicPr>
            <a:picLocks noChangeAspect="1" noChangeArrowheads="1"/>
          </p:cNvPicPr>
          <p:nvPr/>
        </p:nvPicPr>
        <p:blipFill>
          <a:blip r:embed="rId3" cstate="print"/>
          <a:srcRect/>
          <a:stretch>
            <a:fillRect/>
          </a:stretch>
        </p:blipFill>
        <p:spPr bwMode="auto">
          <a:xfrm>
            <a:off x="574675" y="1500188"/>
            <a:ext cx="6383338" cy="4329112"/>
          </a:xfrm>
          <a:prstGeom prst="rect">
            <a:avLst/>
          </a:prstGeom>
          <a:noFill/>
          <a:ln w="38100" algn="ctr">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6565"/>
                                        </p:tgtEl>
                                        <p:attrNameLst>
                                          <p:attrName>style.visibility</p:attrName>
                                        </p:attrNameLst>
                                      </p:cBhvr>
                                      <p:to>
                                        <p:strVal val="visible"/>
                                      </p:to>
                                    </p:set>
                                    <p:anim calcmode="lin" valueType="num">
                                      <p:cBhvr additive="base">
                                        <p:cTn id="7" dur="2000" fill="hold"/>
                                        <p:tgtEl>
                                          <p:spTgt spid="66565"/>
                                        </p:tgtEl>
                                        <p:attrNameLst>
                                          <p:attrName>ppt_x</p:attrName>
                                        </p:attrNameLst>
                                      </p:cBhvr>
                                      <p:tavLst>
                                        <p:tav tm="0">
                                          <p:val>
                                            <p:strVal val="1+#ppt_w/2"/>
                                          </p:val>
                                        </p:tav>
                                        <p:tav tm="100000">
                                          <p:val>
                                            <p:strVal val="#ppt_x"/>
                                          </p:val>
                                        </p:tav>
                                      </p:tavLst>
                                    </p:anim>
                                    <p:anim calcmode="lin" valueType="num">
                                      <p:cBhvr additive="base">
                                        <p:cTn id="8" dur="2000" fill="hold"/>
                                        <p:tgtEl>
                                          <p:spTgt spid="665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3" cstate="print"/>
          <a:srcRect b="42818"/>
          <a:stretch>
            <a:fillRect/>
          </a:stretch>
        </p:blipFill>
        <p:spPr bwMode="auto">
          <a:xfrm>
            <a:off x="3595688" y="1169988"/>
            <a:ext cx="5340350" cy="2011362"/>
          </a:xfrm>
          <a:prstGeom prst="rect">
            <a:avLst/>
          </a:prstGeom>
          <a:noFill/>
          <a:ln w="38100" algn="ctr">
            <a:noFill/>
            <a:miter lim="800000"/>
            <a:headEnd/>
            <a:tailEnd/>
          </a:ln>
        </p:spPr>
      </p:pic>
      <p:sp>
        <p:nvSpPr>
          <p:cNvPr id="50179" name="Rectangle 2"/>
          <p:cNvSpPr>
            <a:spLocks noGrp="1" noChangeArrowheads="1"/>
          </p:cNvSpPr>
          <p:nvPr>
            <p:ph type="title" idx="4294967295"/>
          </p:nvPr>
        </p:nvSpPr>
        <p:spPr>
          <a:xfrm>
            <a:off x="574675" y="304800"/>
            <a:ext cx="8264525" cy="685800"/>
          </a:xfrm>
        </p:spPr>
        <p:txBody>
          <a:bodyPr/>
          <a:lstStyle/>
          <a:p>
            <a:pPr defTabSz="911225" eaLnBrk="1" hangingPunct="1"/>
            <a:r>
              <a:rPr lang="en-US" sz="2200" smtClean="0">
                <a:solidFill>
                  <a:srgbClr val="FF0000"/>
                </a:solidFill>
              </a:rPr>
              <a:t>VMIS – Deleting Reports</a:t>
            </a:r>
          </a:p>
        </p:txBody>
      </p:sp>
      <p:sp>
        <p:nvSpPr>
          <p:cNvPr id="50180" name="Text Box 7"/>
          <p:cNvSpPr txBox="1">
            <a:spLocks noChangeArrowheads="1"/>
          </p:cNvSpPr>
          <p:nvPr/>
        </p:nvSpPr>
        <p:spPr bwMode="auto">
          <a:xfrm>
            <a:off x="574675" y="5629275"/>
            <a:ext cx="8229600" cy="517525"/>
          </a:xfrm>
          <a:prstGeom prst="rect">
            <a:avLst/>
          </a:prstGeom>
          <a:noFill/>
          <a:ln w="9525">
            <a:noFill/>
            <a:miter lim="800000"/>
            <a:headEnd/>
            <a:tailEnd/>
          </a:ln>
        </p:spPr>
        <p:txBody>
          <a:bodyPr lIns="91432" tIns="45716" rIns="91432" bIns="45716">
            <a:spAutoFit/>
          </a:bodyPr>
          <a:lstStyle/>
          <a:p>
            <a:pPr algn="l" defTabSz="911225"/>
            <a:r>
              <a:rPr lang="en-US" sz="1400">
                <a:solidFill>
                  <a:srgbClr val="FF0000"/>
                </a:solidFill>
              </a:rPr>
              <a:t>Reports are scheduled to be deleted after 90 days. </a:t>
            </a:r>
          </a:p>
          <a:p>
            <a:pPr algn="l" defTabSz="911225"/>
            <a:r>
              <a:rPr lang="en-US" sz="1400" i="1">
                <a:solidFill>
                  <a:srgbClr val="FF0000"/>
                </a:solidFill>
              </a:rPr>
              <a:t>Reports to be kept long-term must download and save to a thumb or hard drive.</a:t>
            </a:r>
          </a:p>
        </p:txBody>
      </p:sp>
      <p:grpSp>
        <p:nvGrpSpPr>
          <p:cNvPr id="50181" name="Group 33"/>
          <p:cNvGrpSpPr>
            <a:grpSpLocks/>
          </p:cNvGrpSpPr>
          <p:nvPr/>
        </p:nvGrpSpPr>
        <p:grpSpPr bwMode="auto">
          <a:xfrm>
            <a:off x="609600" y="1544638"/>
            <a:ext cx="8048625" cy="1165225"/>
            <a:chOff x="384" y="973"/>
            <a:chExt cx="5070" cy="734"/>
          </a:xfrm>
        </p:grpSpPr>
        <p:sp>
          <p:nvSpPr>
            <p:cNvPr id="50190" name="Text Box 9"/>
            <p:cNvSpPr txBox="1">
              <a:spLocks noChangeArrowheads="1"/>
            </p:cNvSpPr>
            <p:nvPr/>
          </p:nvSpPr>
          <p:spPr bwMode="auto">
            <a:xfrm>
              <a:off x="384" y="973"/>
              <a:ext cx="1860" cy="734"/>
            </a:xfrm>
            <a:prstGeom prst="rect">
              <a:avLst/>
            </a:prstGeom>
            <a:solidFill>
              <a:srgbClr val="FFFFFF"/>
            </a:solidFill>
            <a:ln w="9525">
              <a:solidFill>
                <a:srgbClr val="FF0000"/>
              </a:solidFill>
              <a:miter lim="800000"/>
              <a:headEnd/>
              <a:tailEnd/>
            </a:ln>
          </p:spPr>
          <p:txBody>
            <a:bodyPr>
              <a:spAutoFit/>
            </a:bodyPr>
            <a:lstStyle/>
            <a:p>
              <a:pPr algn="l" defTabSz="911225">
                <a:spcBef>
                  <a:spcPct val="50000"/>
                </a:spcBef>
              </a:pPr>
              <a:r>
                <a:rPr lang="en-US" sz="1400"/>
                <a:t>1) When the list of reports in </a:t>
              </a:r>
              <a:r>
                <a:rPr lang="en-US" sz="1400" b="1"/>
                <a:t>My Reports Doc</a:t>
              </a:r>
              <a:r>
                <a:rPr lang="en-US" sz="1400"/>
                <a:t> becomes too large reports can be deleted from the list by selecting the magnifier glass. </a:t>
              </a:r>
            </a:p>
          </p:txBody>
        </p:sp>
        <p:sp>
          <p:nvSpPr>
            <p:cNvPr id="50191" name="Line 10"/>
            <p:cNvSpPr>
              <a:spLocks noChangeShapeType="1"/>
            </p:cNvSpPr>
            <p:nvPr/>
          </p:nvSpPr>
          <p:spPr bwMode="auto">
            <a:xfrm>
              <a:off x="2244" y="1392"/>
              <a:ext cx="3210" cy="246"/>
            </a:xfrm>
            <a:prstGeom prst="line">
              <a:avLst/>
            </a:prstGeom>
            <a:noFill/>
            <a:ln w="38100">
              <a:solidFill>
                <a:srgbClr val="FF0000"/>
              </a:solidFill>
              <a:round/>
              <a:headEnd/>
              <a:tailEnd type="triangle" w="med" len="med"/>
            </a:ln>
          </p:spPr>
          <p:txBody>
            <a:bodyPr/>
            <a:lstStyle/>
            <a:p>
              <a:endParaRPr lang="en-US"/>
            </a:p>
          </p:txBody>
        </p:sp>
      </p:grpSp>
      <p:sp>
        <p:nvSpPr>
          <p:cNvPr id="63505" name="Rectangle 26"/>
          <p:cNvSpPr>
            <a:spLocks noChangeArrowheads="1"/>
          </p:cNvSpPr>
          <p:nvPr/>
        </p:nvSpPr>
        <p:spPr bwMode="auto">
          <a:xfrm>
            <a:off x="1143000" y="4044950"/>
            <a:ext cx="1905000" cy="527050"/>
          </a:xfrm>
          <a:prstGeom prst="rect">
            <a:avLst/>
          </a:prstGeom>
          <a:solidFill>
            <a:srgbClr val="FFFFFF"/>
          </a:solidFill>
          <a:ln w="9525">
            <a:solidFill>
              <a:srgbClr val="FF0000"/>
            </a:solidFill>
            <a:miter lim="800000"/>
            <a:headEnd/>
            <a:tailEnd/>
          </a:ln>
        </p:spPr>
        <p:txBody>
          <a:bodyPr>
            <a:spAutoFit/>
          </a:bodyPr>
          <a:lstStyle/>
          <a:p>
            <a:pPr algn="l" defTabSz="911225">
              <a:spcBef>
                <a:spcPct val="50000"/>
              </a:spcBef>
            </a:pPr>
            <a:r>
              <a:rPr lang="en-US" sz="1400"/>
              <a:t>3) Confirm the file is to be deleted.</a:t>
            </a:r>
          </a:p>
        </p:txBody>
      </p:sp>
      <p:pic>
        <p:nvPicPr>
          <p:cNvPr id="50183" name="Picture 29"/>
          <p:cNvPicPr>
            <a:picLocks noChangeAspect="1" noChangeArrowheads="1"/>
          </p:cNvPicPr>
          <p:nvPr/>
        </p:nvPicPr>
        <p:blipFill>
          <a:blip r:embed="rId4" cstate="print"/>
          <a:srcRect/>
          <a:stretch>
            <a:fillRect/>
          </a:stretch>
        </p:blipFill>
        <p:spPr bwMode="auto">
          <a:xfrm>
            <a:off x="4038600" y="4949825"/>
            <a:ext cx="4114800" cy="671513"/>
          </a:xfrm>
          <a:prstGeom prst="rect">
            <a:avLst/>
          </a:prstGeom>
          <a:noFill/>
          <a:ln w="9525">
            <a:noFill/>
            <a:miter lim="800000"/>
            <a:headEnd/>
            <a:tailEnd/>
          </a:ln>
        </p:spPr>
      </p:pic>
      <p:pic>
        <p:nvPicPr>
          <p:cNvPr id="50184" name="Picture 3"/>
          <p:cNvPicPr>
            <a:picLocks noChangeAspect="1" noChangeArrowheads="1"/>
          </p:cNvPicPr>
          <p:nvPr/>
        </p:nvPicPr>
        <p:blipFill>
          <a:blip r:embed="rId5" cstate="print"/>
          <a:srcRect r="17851" b="17326"/>
          <a:stretch>
            <a:fillRect/>
          </a:stretch>
        </p:blipFill>
        <p:spPr bwMode="auto">
          <a:xfrm>
            <a:off x="2757488" y="3060700"/>
            <a:ext cx="2366962" cy="912813"/>
          </a:xfrm>
          <a:prstGeom prst="rect">
            <a:avLst/>
          </a:prstGeom>
          <a:noFill/>
          <a:ln w="38100" algn="ctr">
            <a:noFill/>
            <a:miter lim="800000"/>
            <a:headEnd/>
            <a:tailEnd/>
          </a:ln>
        </p:spPr>
      </p:pic>
      <p:pic>
        <p:nvPicPr>
          <p:cNvPr id="50185" name="Picture 4"/>
          <p:cNvPicPr>
            <a:picLocks noChangeAspect="1" noChangeArrowheads="1"/>
          </p:cNvPicPr>
          <p:nvPr/>
        </p:nvPicPr>
        <p:blipFill>
          <a:blip r:embed="rId6" cstate="print"/>
          <a:srcRect/>
          <a:stretch>
            <a:fillRect/>
          </a:stretch>
        </p:blipFill>
        <p:spPr bwMode="auto">
          <a:xfrm>
            <a:off x="3595688" y="4044950"/>
            <a:ext cx="3246437" cy="769938"/>
          </a:xfrm>
          <a:prstGeom prst="rect">
            <a:avLst/>
          </a:prstGeom>
          <a:noFill/>
          <a:ln w="38100" algn="ctr">
            <a:noFill/>
            <a:miter lim="800000"/>
            <a:headEnd/>
            <a:tailEnd/>
          </a:ln>
        </p:spPr>
      </p:pic>
      <p:sp>
        <p:nvSpPr>
          <p:cNvPr id="24" name="Rectangle 26"/>
          <p:cNvSpPr>
            <a:spLocks noChangeArrowheads="1"/>
          </p:cNvSpPr>
          <p:nvPr/>
        </p:nvSpPr>
        <p:spPr bwMode="auto">
          <a:xfrm>
            <a:off x="609600" y="3060700"/>
            <a:ext cx="1905000" cy="738188"/>
          </a:xfrm>
          <a:prstGeom prst="rect">
            <a:avLst/>
          </a:prstGeom>
          <a:solidFill>
            <a:srgbClr val="FFFFFF"/>
          </a:solidFill>
          <a:ln w="9525">
            <a:solidFill>
              <a:srgbClr val="FF0000"/>
            </a:solidFill>
            <a:miter lim="800000"/>
            <a:headEnd/>
            <a:tailEnd/>
          </a:ln>
        </p:spPr>
        <p:txBody>
          <a:bodyPr>
            <a:spAutoFit/>
          </a:bodyPr>
          <a:lstStyle/>
          <a:p>
            <a:pPr algn="l" defTabSz="911225">
              <a:spcBef>
                <a:spcPct val="50000"/>
              </a:spcBef>
            </a:pPr>
            <a:r>
              <a:rPr lang="en-US" sz="1400"/>
              <a:t>2) From </a:t>
            </a:r>
            <a:r>
              <a:rPr lang="en-US" sz="1400" b="1"/>
              <a:t>Select an Operation </a:t>
            </a:r>
            <a:r>
              <a:rPr lang="en-US" sz="1400"/>
              <a:t>– chose </a:t>
            </a:r>
            <a:r>
              <a:rPr lang="en-US" sz="1400" b="1"/>
              <a:t>Delete</a:t>
            </a:r>
            <a:r>
              <a:rPr lang="en-US" sz="1400"/>
              <a:t>.</a:t>
            </a:r>
          </a:p>
        </p:txBody>
      </p:sp>
      <p:grpSp>
        <p:nvGrpSpPr>
          <p:cNvPr id="3" name="Group 27"/>
          <p:cNvGrpSpPr>
            <a:grpSpLocks/>
          </p:cNvGrpSpPr>
          <p:nvPr/>
        </p:nvGrpSpPr>
        <p:grpSpPr bwMode="auto">
          <a:xfrm>
            <a:off x="1660525" y="4883150"/>
            <a:ext cx="5768975" cy="738188"/>
            <a:chOff x="1660525" y="4883943"/>
            <a:chExt cx="5768976" cy="738188"/>
          </a:xfrm>
        </p:grpSpPr>
        <p:sp>
          <p:nvSpPr>
            <p:cNvPr id="50188" name="Text Box 21"/>
            <p:cNvSpPr txBox="1">
              <a:spLocks noChangeArrowheads="1"/>
            </p:cNvSpPr>
            <p:nvPr/>
          </p:nvSpPr>
          <p:spPr bwMode="auto">
            <a:xfrm>
              <a:off x="1660525" y="4883943"/>
              <a:ext cx="2193925" cy="527050"/>
            </a:xfrm>
            <a:prstGeom prst="rect">
              <a:avLst/>
            </a:prstGeom>
            <a:solidFill>
              <a:srgbClr val="FFFFFF"/>
            </a:solidFill>
            <a:ln w="9525">
              <a:solidFill>
                <a:srgbClr val="FF0000"/>
              </a:solidFill>
              <a:miter lim="800000"/>
              <a:headEnd/>
              <a:tailEnd/>
            </a:ln>
          </p:spPr>
          <p:txBody>
            <a:bodyPr>
              <a:spAutoFit/>
            </a:bodyPr>
            <a:lstStyle/>
            <a:p>
              <a:pPr algn="l" defTabSz="911225">
                <a:spcBef>
                  <a:spcPct val="50000"/>
                </a:spcBef>
              </a:pPr>
              <a:r>
                <a:rPr lang="en-US" sz="1400"/>
                <a:t>4) Select VMIS Home to return to </a:t>
              </a:r>
              <a:r>
                <a:rPr lang="en-US" sz="1400" b="1"/>
                <a:t>Home</a:t>
              </a:r>
              <a:r>
                <a:rPr lang="en-US" sz="1400"/>
                <a:t>.</a:t>
              </a:r>
            </a:p>
          </p:txBody>
        </p:sp>
        <p:sp>
          <p:nvSpPr>
            <p:cNvPr id="50189" name="Line 10"/>
            <p:cNvSpPr>
              <a:spLocks noChangeShapeType="1"/>
            </p:cNvSpPr>
            <p:nvPr/>
          </p:nvSpPr>
          <p:spPr bwMode="auto">
            <a:xfrm flipV="1">
              <a:off x="3854451" y="5391150"/>
              <a:ext cx="3575050" cy="230981"/>
            </a:xfrm>
            <a:prstGeom prst="line">
              <a:avLst/>
            </a:prstGeom>
            <a:noFill/>
            <a:ln w="38100">
              <a:solidFill>
                <a:srgbClr val="FF0000"/>
              </a:solidFill>
              <a:round/>
              <a:headEnd/>
              <a:tailEnd type="triangle" w="med" len="med"/>
            </a:ln>
          </p:spPr>
          <p:txBody>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2000" fill="hold"/>
                                        <p:tgtEl>
                                          <p:spTgt spid="24"/>
                                        </p:tgtEl>
                                        <p:attrNameLst>
                                          <p:attrName>ppt_x</p:attrName>
                                        </p:attrNameLst>
                                      </p:cBhvr>
                                      <p:tavLst>
                                        <p:tav tm="0">
                                          <p:val>
                                            <p:strVal val="0-#ppt_w/2"/>
                                          </p:val>
                                        </p:tav>
                                        <p:tav tm="100000">
                                          <p:val>
                                            <p:strVal val="#ppt_x"/>
                                          </p:val>
                                        </p:tav>
                                      </p:tavLst>
                                    </p:anim>
                                    <p:anim calcmode="lin" valueType="num">
                                      <p:cBhvr additive="base">
                                        <p:cTn id="8" dur="20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3505"/>
                                        </p:tgtEl>
                                        <p:attrNameLst>
                                          <p:attrName>style.visibility</p:attrName>
                                        </p:attrNameLst>
                                      </p:cBhvr>
                                      <p:to>
                                        <p:strVal val="visible"/>
                                      </p:to>
                                    </p:set>
                                    <p:anim calcmode="lin" valueType="num">
                                      <p:cBhvr additive="base">
                                        <p:cTn id="13" dur="2000" fill="hold"/>
                                        <p:tgtEl>
                                          <p:spTgt spid="63505"/>
                                        </p:tgtEl>
                                        <p:attrNameLst>
                                          <p:attrName>ppt_x</p:attrName>
                                        </p:attrNameLst>
                                      </p:cBhvr>
                                      <p:tavLst>
                                        <p:tav tm="0">
                                          <p:val>
                                            <p:strVal val="0-#ppt_w/2"/>
                                          </p:val>
                                        </p:tav>
                                        <p:tav tm="100000">
                                          <p:val>
                                            <p:strVal val="#ppt_x"/>
                                          </p:val>
                                        </p:tav>
                                      </p:tavLst>
                                    </p:anim>
                                    <p:anim calcmode="lin" valueType="num">
                                      <p:cBhvr additive="base">
                                        <p:cTn id="14" dur="2000" fill="hold"/>
                                        <p:tgtEl>
                                          <p:spTgt spid="6350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2000" fill="hold"/>
                                        <p:tgtEl>
                                          <p:spTgt spid="3"/>
                                        </p:tgtEl>
                                        <p:attrNameLst>
                                          <p:attrName>ppt_x</p:attrName>
                                        </p:attrNameLst>
                                      </p:cBhvr>
                                      <p:tavLst>
                                        <p:tav tm="0">
                                          <p:val>
                                            <p:strVal val="0-#ppt_w/2"/>
                                          </p:val>
                                        </p:tav>
                                        <p:tav tm="100000">
                                          <p:val>
                                            <p:strVal val="#ppt_x"/>
                                          </p:val>
                                        </p:tav>
                                      </p:tavLst>
                                    </p:anim>
                                    <p:anim calcmode="lin" valueType="num">
                                      <p:cBhvr additive="base">
                                        <p:cTn id="20" dur="2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05" grpId="0" animBg="1"/>
      <p:bldP spid="2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defTabSz="911225" eaLnBrk="1" hangingPunct="1"/>
            <a:r>
              <a:rPr lang="en-US" sz="2200" smtClean="0">
                <a:solidFill>
                  <a:srgbClr val="FF0000"/>
                </a:solidFill>
              </a:rPr>
              <a:t>VMIS – View Volunteer Information</a:t>
            </a:r>
          </a:p>
        </p:txBody>
      </p:sp>
      <p:pic>
        <p:nvPicPr>
          <p:cNvPr id="16387" name="Picture 3"/>
          <p:cNvPicPr>
            <a:picLocks noChangeAspect="1" noChangeArrowheads="1"/>
          </p:cNvPicPr>
          <p:nvPr/>
        </p:nvPicPr>
        <p:blipFill>
          <a:blip r:embed="rId3" cstate="print"/>
          <a:srcRect/>
          <a:stretch>
            <a:fillRect/>
          </a:stretch>
        </p:blipFill>
        <p:spPr bwMode="auto">
          <a:xfrm>
            <a:off x="685800" y="1295400"/>
            <a:ext cx="7219950" cy="4267200"/>
          </a:xfrm>
          <a:prstGeom prst="rect">
            <a:avLst/>
          </a:prstGeom>
          <a:noFill/>
          <a:ln w="9525" algn="ctr">
            <a:noFill/>
            <a:miter lim="800000"/>
            <a:headEnd/>
            <a:tailEnd/>
          </a:ln>
        </p:spPr>
      </p:pic>
      <p:sp>
        <p:nvSpPr>
          <p:cNvPr id="16388" name="Text Box 4"/>
          <p:cNvSpPr txBox="1">
            <a:spLocks noChangeArrowheads="1"/>
          </p:cNvSpPr>
          <p:nvPr/>
        </p:nvSpPr>
        <p:spPr bwMode="auto">
          <a:xfrm>
            <a:off x="609600" y="5638800"/>
            <a:ext cx="8229600" cy="304800"/>
          </a:xfrm>
          <a:prstGeom prst="rect">
            <a:avLst/>
          </a:prstGeom>
          <a:noFill/>
          <a:ln w="9525" algn="ctr">
            <a:noFill/>
            <a:miter lim="800000"/>
            <a:headEnd/>
            <a:tailEnd/>
          </a:ln>
        </p:spPr>
        <p:txBody>
          <a:bodyPr lIns="91432" tIns="45716" rIns="91432" bIns="45716">
            <a:spAutoFit/>
          </a:bodyPr>
          <a:lstStyle/>
          <a:p>
            <a:pPr defTabSz="911225">
              <a:spcBef>
                <a:spcPct val="50000"/>
              </a:spcBef>
            </a:pPr>
            <a:r>
              <a:rPr lang="en-US" sz="1400">
                <a:solidFill>
                  <a:srgbClr val="FF0000"/>
                </a:solidFill>
              </a:rPr>
              <a:t>To leave a record - use the browser back button, </a:t>
            </a:r>
            <a:r>
              <a:rPr lang="en-US" sz="1400" b="1">
                <a:solidFill>
                  <a:srgbClr val="3333CC"/>
                </a:solidFill>
              </a:rPr>
              <a:t>OR</a:t>
            </a:r>
            <a:r>
              <a:rPr lang="en-US" sz="1400">
                <a:solidFill>
                  <a:srgbClr val="FF0000"/>
                </a:solidFill>
              </a:rPr>
              <a:t> place cursor over a menu choice</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defTabSz="911225" eaLnBrk="1" hangingPunct="1"/>
            <a:r>
              <a:rPr lang="en-US" sz="2200" smtClean="0">
                <a:solidFill>
                  <a:srgbClr val="FF0000"/>
                </a:solidFill>
              </a:rPr>
              <a:t>VMIS – View Site Information</a:t>
            </a:r>
          </a:p>
        </p:txBody>
      </p:sp>
      <p:sp>
        <p:nvSpPr>
          <p:cNvPr id="17411" name="Text Box 3"/>
          <p:cNvSpPr txBox="1">
            <a:spLocks noChangeArrowheads="1"/>
          </p:cNvSpPr>
          <p:nvPr/>
        </p:nvSpPr>
        <p:spPr bwMode="auto">
          <a:xfrm>
            <a:off x="609600" y="1524000"/>
            <a:ext cx="7924800" cy="1054100"/>
          </a:xfrm>
          <a:prstGeom prst="rect">
            <a:avLst/>
          </a:prstGeom>
          <a:noFill/>
          <a:ln w="9525" algn="ctr">
            <a:noFill/>
            <a:miter lim="800000"/>
            <a:headEnd/>
            <a:tailEnd/>
          </a:ln>
        </p:spPr>
        <p:txBody>
          <a:bodyPr lIns="91432" tIns="45716" rIns="91432" bIns="45716">
            <a:spAutoFit/>
          </a:bodyPr>
          <a:lstStyle/>
          <a:p>
            <a:pPr defTabSz="911225">
              <a:spcBef>
                <a:spcPct val="50000"/>
              </a:spcBef>
            </a:pPr>
            <a:r>
              <a:rPr lang="en-US" b="1">
                <a:solidFill>
                  <a:srgbClr val="FF0000"/>
                </a:solidFill>
              </a:rPr>
              <a:t>The approach to viewing Site Information is the same as for Volunteer information</a:t>
            </a:r>
          </a:p>
          <a:p>
            <a:pPr defTabSz="911225">
              <a:spcBef>
                <a:spcPct val="50000"/>
              </a:spcBef>
            </a:pPr>
            <a:endParaRPr lang="en-US">
              <a:solidFill>
                <a:srgbClr val="FF0000"/>
              </a:solidFill>
            </a:endParaRPr>
          </a:p>
        </p:txBody>
      </p:sp>
      <p:grpSp>
        <p:nvGrpSpPr>
          <p:cNvPr id="17412" name="Group 8"/>
          <p:cNvGrpSpPr>
            <a:grpSpLocks/>
          </p:cNvGrpSpPr>
          <p:nvPr/>
        </p:nvGrpSpPr>
        <p:grpSpPr bwMode="auto">
          <a:xfrm>
            <a:off x="228600" y="2743200"/>
            <a:ext cx="8689975" cy="3198813"/>
            <a:chOff x="144" y="1488"/>
            <a:chExt cx="5474" cy="2015"/>
          </a:xfrm>
        </p:grpSpPr>
        <p:pic>
          <p:nvPicPr>
            <p:cNvPr id="17416" name="Picture 7"/>
            <p:cNvPicPr>
              <a:picLocks noChangeAspect="1" noChangeArrowheads="1"/>
            </p:cNvPicPr>
            <p:nvPr/>
          </p:nvPicPr>
          <p:blipFill>
            <a:blip r:embed="rId3" cstate="print"/>
            <a:srcRect r="375" b="43881"/>
            <a:stretch>
              <a:fillRect/>
            </a:stretch>
          </p:blipFill>
          <p:spPr bwMode="auto">
            <a:xfrm>
              <a:off x="144" y="1488"/>
              <a:ext cx="5474" cy="2015"/>
            </a:xfrm>
            <a:prstGeom prst="rect">
              <a:avLst/>
            </a:prstGeom>
            <a:noFill/>
            <a:ln w="9525">
              <a:solidFill>
                <a:srgbClr val="CCECFF"/>
              </a:solidFill>
              <a:miter lim="800000"/>
              <a:headEnd/>
              <a:tailEnd/>
            </a:ln>
          </p:spPr>
        </p:pic>
        <p:pic>
          <p:nvPicPr>
            <p:cNvPr id="17417" name="Picture 6"/>
            <p:cNvPicPr>
              <a:picLocks noChangeAspect="1" noChangeArrowheads="1"/>
            </p:cNvPicPr>
            <p:nvPr/>
          </p:nvPicPr>
          <p:blipFill>
            <a:blip r:embed="rId4" cstate="print"/>
            <a:srcRect/>
            <a:stretch>
              <a:fillRect/>
            </a:stretch>
          </p:blipFill>
          <p:spPr bwMode="auto">
            <a:xfrm>
              <a:off x="939" y="2472"/>
              <a:ext cx="774" cy="84"/>
            </a:xfrm>
            <a:prstGeom prst="rect">
              <a:avLst/>
            </a:prstGeom>
            <a:noFill/>
            <a:ln w="9525">
              <a:noFill/>
              <a:miter lim="800000"/>
              <a:headEnd/>
              <a:tailEnd/>
            </a:ln>
          </p:spPr>
        </p:pic>
      </p:grpSp>
      <p:grpSp>
        <p:nvGrpSpPr>
          <p:cNvPr id="17413" name="Group 11"/>
          <p:cNvGrpSpPr>
            <a:grpSpLocks/>
          </p:cNvGrpSpPr>
          <p:nvPr/>
        </p:nvGrpSpPr>
        <p:grpSpPr bwMode="auto">
          <a:xfrm>
            <a:off x="1847850" y="4438650"/>
            <a:ext cx="3257550" cy="1247775"/>
            <a:chOff x="1164" y="2796"/>
            <a:chExt cx="2196" cy="786"/>
          </a:xfrm>
        </p:grpSpPr>
        <p:sp>
          <p:nvSpPr>
            <p:cNvPr id="17414" name="Line 9"/>
            <p:cNvSpPr>
              <a:spLocks noChangeShapeType="1"/>
            </p:cNvSpPr>
            <p:nvPr/>
          </p:nvSpPr>
          <p:spPr bwMode="auto">
            <a:xfrm flipH="1" flipV="1">
              <a:off x="1164" y="2796"/>
              <a:ext cx="672" cy="414"/>
            </a:xfrm>
            <a:prstGeom prst="line">
              <a:avLst/>
            </a:prstGeom>
            <a:noFill/>
            <a:ln w="38100">
              <a:solidFill>
                <a:srgbClr val="FF0000"/>
              </a:solidFill>
              <a:round/>
              <a:headEnd/>
              <a:tailEnd type="triangle" w="med" len="med"/>
            </a:ln>
          </p:spPr>
          <p:txBody>
            <a:bodyPr/>
            <a:lstStyle/>
            <a:p>
              <a:endParaRPr lang="en-US"/>
            </a:p>
          </p:txBody>
        </p:sp>
        <p:sp>
          <p:nvSpPr>
            <p:cNvPr id="17415" name="Text Box 10"/>
            <p:cNvSpPr txBox="1">
              <a:spLocks noChangeArrowheads="1"/>
            </p:cNvSpPr>
            <p:nvPr/>
          </p:nvSpPr>
          <p:spPr bwMode="auto">
            <a:xfrm>
              <a:off x="1482" y="3210"/>
              <a:ext cx="1878" cy="372"/>
            </a:xfrm>
            <a:prstGeom prst="rect">
              <a:avLst/>
            </a:prstGeom>
            <a:solidFill>
              <a:schemeClr val="bg1"/>
            </a:solidFill>
            <a:ln w="9525" algn="ctr">
              <a:solidFill>
                <a:schemeClr val="tx1"/>
              </a:solidFill>
              <a:miter lim="800000"/>
              <a:headEnd/>
              <a:tailEnd/>
            </a:ln>
          </p:spPr>
          <p:txBody>
            <a:bodyPr>
              <a:spAutoFit/>
            </a:bodyPr>
            <a:lstStyle/>
            <a:p>
              <a:pPr defTabSz="911225">
                <a:spcBef>
                  <a:spcPct val="50000"/>
                </a:spcBef>
              </a:pPr>
              <a:r>
                <a:rPr lang="en-US" sz="1600">
                  <a:solidFill>
                    <a:srgbClr val="FF0000"/>
                  </a:solidFill>
                </a:rPr>
                <a:t>Place the cursor over Sites/View and left click.</a:t>
              </a: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6"/>
          <p:cNvPicPr>
            <a:picLocks noChangeAspect="1" noChangeArrowheads="1"/>
          </p:cNvPicPr>
          <p:nvPr/>
        </p:nvPicPr>
        <p:blipFill>
          <a:blip r:embed="rId3" cstate="print"/>
          <a:srcRect/>
          <a:stretch>
            <a:fillRect/>
          </a:stretch>
        </p:blipFill>
        <p:spPr bwMode="auto">
          <a:xfrm>
            <a:off x="574675" y="1368425"/>
            <a:ext cx="5245100" cy="4554538"/>
          </a:xfrm>
          <a:prstGeom prst="rect">
            <a:avLst/>
          </a:prstGeom>
          <a:noFill/>
          <a:ln w="38100" algn="ctr">
            <a:noFill/>
            <a:miter lim="800000"/>
            <a:headEnd/>
            <a:tailEnd/>
          </a:ln>
        </p:spPr>
      </p:pic>
      <p:sp>
        <p:nvSpPr>
          <p:cNvPr id="18435" name="Rectangle 2"/>
          <p:cNvSpPr>
            <a:spLocks noGrp="1" noChangeArrowheads="1"/>
          </p:cNvSpPr>
          <p:nvPr>
            <p:ph type="title"/>
          </p:nvPr>
        </p:nvSpPr>
        <p:spPr/>
        <p:txBody>
          <a:bodyPr/>
          <a:lstStyle/>
          <a:p>
            <a:pPr defTabSz="911225" eaLnBrk="1" hangingPunct="1"/>
            <a:r>
              <a:rPr lang="en-US" sz="2200" smtClean="0">
                <a:solidFill>
                  <a:srgbClr val="FF0000"/>
                </a:solidFill>
              </a:rPr>
              <a:t>VMIS – View Site Information</a:t>
            </a:r>
          </a:p>
        </p:txBody>
      </p:sp>
      <p:sp>
        <p:nvSpPr>
          <p:cNvPr id="24580" name="Text Box 4"/>
          <p:cNvSpPr txBox="1">
            <a:spLocks noChangeArrowheads="1"/>
          </p:cNvSpPr>
          <p:nvPr/>
        </p:nvSpPr>
        <p:spPr bwMode="auto">
          <a:xfrm>
            <a:off x="5486400" y="3819525"/>
            <a:ext cx="3048000" cy="923925"/>
          </a:xfrm>
          <a:prstGeom prst="rect">
            <a:avLst/>
          </a:prstGeom>
          <a:noFill/>
          <a:ln w="9525" algn="ctr">
            <a:solidFill>
              <a:schemeClr val="tx1"/>
            </a:solidFill>
            <a:miter lim="800000"/>
            <a:headEnd/>
            <a:tailEnd/>
          </a:ln>
        </p:spPr>
        <p:txBody>
          <a:bodyPr lIns="91432" tIns="45716" rIns="91432" bIns="45716">
            <a:spAutoFit/>
          </a:bodyPr>
          <a:lstStyle/>
          <a:p>
            <a:pPr defTabSz="911225">
              <a:spcBef>
                <a:spcPct val="50000"/>
              </a:spcBef>
            </a:pPr>
            <a:r>
              <a:rPr lang="en-US">
                <a:solidFill>
                  <a:srgbClr val="FF0000"/>
                </a:solidFill>
              </a:rPr>
              <a:t>Entering a DC or LC Volunteer ID brings up all corresponding sites.</a:t>
            </a:r>
          </a:p>
        </p:txBody>
      </p:sp>
      <p:sp>
        <p:nvSpPr>
          <p:cNvPr id="24581" name="Text Box 5"/>
          <p:cNvSpPr txBox="1">
            <a:spLocks noChangeArrowheads="1"/>
          </p:cNvSpPr>
          <p:nvPr/>
        </p:nvSpPr>
        <p:spPr bwMode="auto">
          <a:xfrm>
            <a:off x="5410200" y="4999038"/>
            <a:ext cx="3124200" cy="923925"/>
          </a:xfrm>
          <a:prstGeom prst="rect">
            <a:avLst/>
          </a:prstGeom>
          <a:noFill/>
          <a:ln w="9525" algn="ctr">
            <a:solidFill>
              <a:schemeClr val="tx1"/>
            </a:solidFill>
            <a:miter lim="800000"/>
            <a:headEnd/>
            <a:tailEnd/>
          </a:ln>
        </p:spPr>
        <p:txBody>
          <a:bodyPr lIns="91432" tIns="45716" rIns="91432" bIns="45716">
            <a:spAutoFit/>
          </a:bodyPr>
          <a:lstStyle/>
          <a:p>
            <a:pPr defTabSz="911225">
              <a:spcBef>
                <a:spcPct val="50000"/>
              </a:spcBef>
            </a:pPr>
            <a:r>
              <a:rPr lang="en-US">
                <a:solidFill>
                  <a:srgbClr val="FF0000"/>
                </a:solidFill>
              </a:rPr>
              <a:t>Entering a City and State brings up all corresponding sites.</a:t>
            </a:r>
          </a:p>
        </p:txBody>
      </p:sp>
      <p:sp>
        <p:nvSpPr>
          <p:cNvPr id="18438" name="TextBox 6"/>
          <p:cNvSpPr txBox="1">
            <a:spLocks noChangeArrowheads="1"/>
          </p:cNvSpPr>
          <p:nvPr/>
        </p:nvSpPr>
        <p:spPr bwMode="auto">
          <a:xfrm>
            <a:off x="5486400" y="2324100"/>
            <a:ext cx="3048000" cy="1190625"/>
          </a:xfrm>
          <a:prstGeom prst="rect">
            <a:avLst/>
          </a:prstGeom>
          <a:noFill/>
          <a:ln w="9525">
            <a:noFill/>
            <a:miter lim="800000"/>
            <a:headEnd/>
            <a:tailEnd/>
          </a:ln>
        </p:spPr>
        <p:txBody>
          <a:bodyPr>
            <a:spAutoFit/>
          </a:bodyPr>
          <a:lstStyle/>
          <a:p>
            <a:pPr algn="l"/>
            <a:r>
              <a:rPr lang="en-US">
                <a:solidFill>
                  <a:srgbClr val="FF0000"/>
                </a:solidFill>
              </a:rPr>
              <a:t>In this case I have entered part of a site name. </a:t>
            </a:r>
            <a:r>
              <a:rPr lang="en-US"/>
              <a:t>(The * stands for whatever follows.)</a:t>
            </a:r>
          </a:p>
        </p:txBody>
      </p:sp>
      <p:sp>
        <p:nvSpPr>
          <p:cNvPr id="18439" name="Line 7"/>
          <p:cNvSpPr>
            <a:spLocks noChangeShapeType="1"/>
          </p:cNvSpPr>
          <p:nvPr/>
        </p:nvSpPr>
        <p:spPr bwMode="auto">
          <a:xfrm flipH="1">
            <a:off x="2647950" y="2838450"/>
            <a:ext cx="2838450" cy="571500"/>
          </a:xfrm>
          <a:prstGeom prst="line">
            <a:avLst/>
          </a:prstGeom>
          <a:noFill/>
          <a:ln w="38100">
            <a:solidFill>
              <a:srgbClr val="FF0000"/>
            </a:solidFill>
            <a:round/>
            <a:headEnd/>
            <a:tailEnd type="triangle" w="med" len="med"/>
          </a:ln>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 calcmode="lin" valueType="num">
                                      <p:cBhvr additive="base">
                                        <p:cTn id="7" dur="2000" fill="hold"/>
                                        <p:tgtEl>
                                          <p:spTgt spid="24580"/>
                                        </p:tgtEl>
                                        <p:attrNameLst>
                                          <p:attrName>ppt_x</p:attrName>
                                        </p:attrNameLst>
                                      </p:cBhvr>
                                      <p:tavLst>
                                        <p:tav tm="0">
                                          <p:val>
                                            <p:strVal val="1+#ppt_w/2"/>
                                          </p:val>
                                        </p:tav>
                                        <p:tav tm="100000">
                                          <p:val>
                                            <p:strVal val="#ppt_x"/>
                                          </p:val>
                                        </p:tav>
                                      </p:tavLst>
                                    </p:anim>
                                    <p:anim calcmode="lin" valueType="num">
                                      <p:cBhvr additive="base">
                                        <p:cTn id="8" dur="2000" fill="hold"/>
                                        <p:tgtEl>
                                          <p:spTgt spid="2458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4581"/>
                                        </p:tgtEl>
                                        <p:attrNameLst>
                                          <p:attrName>style.visibility</p:attrName>
                                        </p:attrNameLst>
                                      </p:cBhvr>
                                      <p:to>
                                        <p:strVal val="visible"/>
                                      </p:to>
                                    </p:set>
                                    <p:anim calcmode="lin" valueType="num">
                                      <p:cBhvr additive="base">
                                        <p:cTn id="13" dur="2000" fill="hold"/>
                                        <p:tgtEl>
                                          <p:spTgt spid="24581"/>
                                        </p:tgtEl>
                                        <p:attrNameLst>
                                          <p:attrName>ppt_x</p:attrName>
                                        </p:attrNameLst>
                                      </p:cBhvr>
                                      <p:tavLst>
                                        <p:tav tm="0">
                                          <p:val>
                                            <p:strVal val="1+#ppt_w/2"/>
                                          </p:val>
                                        </p:tav>
                                        <p:tav tm="100000">
                                          <p:val>
                                            <p:strVal val="#ppt_x"/>
                                          </p:val>
                                        </p:tav>
                                      </p:tavLst>
                                    </p:anim>
                                    <p:anim calcmode="lin" valueType="num">
                                      <p:cBhvr additive="base">
                                        <p:cTn id="14" dur="2000" fill="hold"/>
                                        <p:tgtEl>
                                          <p:spTgt spid="245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animBg="1"/>
      <p:bldP spid="2458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2"/>
          <p:cNvSpPr>
            <a:spLocks noChangeAspect="1" noChangeArrowheads="1"/>
          </p:cNvSpPr>
          <p:nvPr>
            <p:ph type="title"/>
          </p:nvPr>
        </p:nvSpPr>
        <p:spPr/>
        <p:txBody>
          <a:bodyPr/>
          <a:lstStyle/>
          <a:p>
            <a:pPr defTabSz="911225" eaLnBrk="1" hangingPunct="1"/>
            <a:r>
              <a:rPr lang="en-US" sz="2200" smtClean="0">
                <a:solidFill>
                  <a:srgbClr val="FF0000"/>
                </a:solidFill>
              </a:rPr>
              <a:t>VMIS – View Site Information</a:t>
            </a:r>
          </a:p>
        </p:txBody>
      </p:sp>
      <p:pic>
        <p:nvPicPr>
          <p:cNvPr id="19459" name="Picture 3"/>
          <p:cNvPicPr>
            <a:picLocks noChangeAspect="1" noChangeArrowheads="1"/>
          </p:cNvPicPr>
          <p:nvPr/>
        </p:nvPicPr>
        <p:blipFill>
          <a:blip r:embed="rId3" cstate="print"/>
          <a:srcRect/>
          <a:stretch>
            <a:fillRect/>
          </a:stretch>
        </p:blipFill>
        <p:spPr bwMode="auto">
          <a:xfrm>
            <a:off x="685800" y="1295400"/>
            <a:ext cx="5638800" cy="4779963"/>
          </a:xfrm>
          <a:prstGeom prst="rect">
            <a:avLst/>
          </a:prstGeom>
          <a:noFill/>
          <a:ln w="9525" algn="ctr">
            <a:noFill/>
            <a:miter lim="800000"/>
            <a:headEnd/>
            <a:tailEnd/>
          </a:ln>
        </p:spPr>
      </p:pic>
      <p:sp>
        <p:nvSpPr>
          <p:cNvPr id="19460" name="Text Box 4"/>
          <p:cNvSpPr txBox="1">
            <a:spLocks noChangeArrowheads="1"/>
          </p:cNvSpPr>
          <p:nvPr/>
        </p:nvSpPr>
        <p:spPr bwMode="auto">
          <a:xfrm>
            <a:off x="6629400" y="1371600"/>
            <a:ext cx="2133600" cy="1465263"/>
          </a:xfrm>
          <a:prstGeom prst="rect">
            <a:avLst/>
          </a:prstGeom>
          <a:noFill/>
          <a:ln w="9525" algn="ctr">
            <a:noFill/>
            <a:miter lim="800000"/>
            <a:headEnd/>
            <a:tailEnd/>
          </a:ln>
        </p:spPr>
        <p:txBody>
          <a:bodyPr lIns="91432" tIns="45716" rIns="91432" bIns="45716">
            <a:spAutoFit/>
          </a:bodyPr>
          <a:lstStyle/>
          <a:p>
            <a:pPr defTabSz="911225">
              <a:spcBef>
                <a:spcPct val="50000"/>
              </a:spcBef>
            </a:pPr>
            <a:r>
              <a:rPr lang="en-US">
                <a:solidFill>
                  <a:srgbClr val="FF0000"/>
                </a:solidFill>
              </a:rPr>
              <a:t>This is the same information provided in a Site Dump report.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574675" y="304800"/>
            <a:ext cx="8001000" cy="609600"/>
          </a:xfrm>
        </p:spPr>
        <p:txBody>
          <a:bodyPr/>
          <a:lstStyle/>
          <a:p>
            <a:pPr defTabSz="911225" eaLnBrk="1" hangingPunct="1"/>
            <a:r>
              <a:rPr lang="en-US" sz="2200" smtClean="0">
                <a:solidFill>
                  <a:srgbClr val="FF0000"/>
                </a:solidFill>
              </a:rPr>
              <a:t>VMIS – </a:t>
            </a:r>
            <a:r>
              <a:rPr lang="en-US" sz="3200" smtClean="0">
                <a:solidFill>
                  <a:srgbClr val="FF0000"/>
                </a:solidFill>
              </a:rPr>
              <a:t>Creating Reports</a:t>
            </a:r>
            <a:endParaRPr lang="en-US" sz="2200" smtClean="0">
              <a:solidFill>
                <a:srgbClr val="FF0000"/>
              </a:solidFill>
            </a:endParaRPr>
          </a:p>
        </p:txBody>
      </p:sp>
      <p:sp>
        <p:nvSpPr>
          <p:cNvPr id="20483" name="Text Box 8"/>
          <p:cNvSpPr txBox="1">
            <a:spLocks noChangeArrowheads="1"/>
          </p:cNvSpPr>
          <p:nvPr/>
        </p:nvSpPr>
        <p:spPr bwMode="auto">
          <a:xfrm>
            <a:off x="6248400" y="1371600"/>
            <a:ext cx="2362200" cy="1793875"/>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sz="1400"/>
              <a:t>There are several types of reports:</a:t>
            </a:r>
          </a:p>
          <a:p>
            <a:pPr algn="l" defTabSz="911225">
              <a:spcBef>
                <a:spcPct val="50000"/>
              </a:spcBef>
              <a:buFont typeface="Wingdings" pitchFamily="2" charset="2"/>
              <a:buChar char="ü"/>
            </a:pPr>
            <a:r>
              <a:rPr lang="en-US" sz="1400"/>
              <a:t>Volunteer lists</a:t>
            </a:r>
          </a:p>
          <a:p>
            <a:pPr algn="l" defTabSz="911225">
              <a:spcBef>
                <a:spcPct val="50000"/>
              </a:spcBef>
              <a:buFont typeface="Wingdings" pitchFamily="2" charset="2"/>
              <a:buChar char="ü"/>
            </a:pPr>
            <a:r>
              <a:rPr lang="en-US" sz="1400"/>
              <a:t>Site lists</a:t>
            </a:r>
          </a:p>
          <a:p>
            <a:pPr algn="l" defTabSz="911225">
              <a:spcBef>
                <a:spcPct val="50000"/>
              </a:spcBef>
              <a:buFont typeface="Wingdings" pitchFamily="2" charset="2"/>
              <a:buChar char="ü"/>
            </a:pPr>
            <a:r>
              <a:rPr lang="en-US" sz="1400"/>
              <a:t>Site Activity Reports</a:t>
            </a:r>
          </a:p>
          <a:p>
            <a:pPr algn="l" defTabSz="911225">
              <a:spcBef>
                <a:spcPct val="50000"/>
              </a:spcBef>
              <a:buFont typeface="Wingdings" pitchFamily="2" charset="2"/>
              <a:buChar char="ü"/>
            </a:pPr>
            <a:r>
              <a:rPr lang="en-US" sz="1400"/>
              <a:t>Recruitment</a:t>
            </a:r>
          </a:p>
        </p:txBody>
      </p:sp>
      <p:grpSp>
        <p:nvGrpSpPr>
          <p:cNvPr id="2" name="Group 11"/>
          <p:cNvGrpSpPr>
            <a:grpSpLocks/>
          </p:cNvGrpSpPr>
          <p:nvPr/>
        </p:nvGrpSpPr>
        <p:grpSpPr bwMode="auto">
          <a:xfrm>
            <a:off x="1127125" y="4019550"/>
            <a:ext cx="6950075" cy="1949450"/>
            <a:chOff x="1127125" y="4019551"/>
            <a:chExt cx="6950075" cy="1949974"/>
          </a:xfrm>
        </p:grpSpPr>
        <p:sp>
          <p:nvSpPr>
            <p:cNvPr id="20486" name="Rectangle 15"/>
            <p:cNvSpPr>
              <a:spLocks noChangeArrowheads="1"/>
            </p:cNvSpPr>
            <p:nvPr/>
          </p:nvSpPr>
          <p:spPr bwMode="auto">
            <a:xfrm>
              <a:off x="1127125" y="4019551"/>
              <a:ext cx="3048000" cy="1803885"/>
            </a:xfrm>
            <a:prstGeom prst="rect">
              <a:avLst/>
            </a:prstGeom>
            <a:solidFill>
              <a:srgbClr val="FFFFFF"/>
            </a:solidFill>
            <a:ln w="9525">
              <a:solidFill>
                <a:srgbClr val="FF0000"/>
              </a:solidFill>
              <a:miter lim="800000"/>
              <a:headEnd/>
              <a:tailEnd/>
            </a:ln>
          </p:spPr>
          <p:txBody>
            <a:bodyPr>
              <a:spAutoFit/>
            </a:bodyPr>
            <a:lstStyle/>
            <a:p>
              <a:pPr algn="l" defTabSz="911225"/>
              <a:r>
                <a:rPr lang="en-US" sz="1400"/>
                <a:t>Volunteer Reports include:</a:t>
              </a:r>
            </a:p>
            <a:p>
              <a:pPr algn="l" defTabSz="911225"/>
              <a:r>
                <a:rPr lang="en-US" sz="1400" b="1"/>
                <a:t>Leadership Roster</a:t>
              </a:r>
              <a:r>
                <a:rPr lang="en-US" sz="1400"/>
                <a:t> </a:t>
              </a:r>
              <a:r>
                <a:rPr lang="en-US" sz="1400" i="1"/>
                <a:t>(Also on side bar under Help)</a:t>
              </a:r>
            </a:p>
            <a:p>
              <a:pPr algn="l" defTabSz="911225"/>
              <a:r>
                <a:rPr lang="en-US" sz="1400" b="1"/>
                <a:t>All Volunteer Roster</a:t>
              </a:r>
              <a:r>
                <a:rPr lang="en-US" sz="1400"/>
                <a:t> </a:t>
              </a:r>
              <a:r>
                <a:rPr lang="en-US" sz="1400" i="1"/>
                <a:t>(Also on side bar under Help)</a:t>
              </a:r>
            </a:p>
            <a:p>
              <a:pPr algn="l" defTabSz="911225"/>
              <a:r>
                <a:rPr lang="en-US" sz="1400" b="1"/>
                <a:t>Inactive Volunteers</a:t>
              </a:r>
            </a:p>
            <a:p>
              <a:pPr algn="l" defTabSz="911225"/>
              <a:r>
                <a:rPr lang="en-US" sz="1400" b="1"/>
                <a:t>Volunteer </a:t>
              </a:r>
              <a:r>
                <a:rPr lang="en-US" sz="1400" b="1" i="1"/>
                <a:t>ad hoc</a:t>
              </a:r>
              <a:r>
                <a:rPr lang="en-US" sz="1400" b="1"/>
                <a:t> Report</a:t>
              </a:r>
            </a:p>
            <a:p>
              <a:pPr algn="l" defTabSz="911225"/>
              <a:r>
                <a:rPr lang="en-US" sz="1400" b="1"/>
                <a:t>Start Year Validation Report</a:t>
              </a:r>
            </a:p>
          </p:txBody>
        </p:sp>
        <p:grpSp>
          <p:nvGrpSpPr>
            <p:cNvPr id="20487" name="Group 10"/>
            <p:cNvGrpSpPr>
              <a:grpSpLocks/>
            </p:cNvGrpSpPr>
            <p:nvPr/>
          </p:nvGrpSpPr>
          <p:grpSpPr bwMode="auto">
            <a:xfrm>
              <a:off x="4175124" y="4081463"/>
              <a:ext cx="3902076" cy="1888062"/>
              <a:chOff x="4175124" y="4081463"/>
              <a:chExt cx="3902076" cy="1888062"/>
            </a:xfrm>
          </p:grpSpPr>
          <p:sp>
            <p:nvSpPr>
              <p:cNvPr id="20488" name="Text Box 10"/>
              <p:cNvSpPr txBox="1">
                <a:spLocks noChangeArrowheads="1"/>
              </p:cNvSpPr>
              <p:nvPr/>
            </p:nvSpPr>
            <p:spPr bwMode="auto">
              <a:xfrm>
                <a:off x="5214937" y="4081463"/>
                <a:ext cx="2862263" cy="1888062"/>
              </a:xfrm>
              <a:prstGeom prst="rect">
                <a:avLst/>
              </a:prstGeom>
              <a:noFill/>
              <a:ln w="9525">
                <a:solidFill>
                  <a:schemeClr val="tx1"/>
                </a:solidFill>
                <a:miter lim="800000"/>
                <a:headEnd/>
                <a:tailEnd/>
              </a:ln>
            </p:spPr>
            <p:txBody>
              <a:bodyPr>
                <a:spAutoFit/>
              </a:bodyPr>
              <a:lstStyle/>
              <a:p>
                <a:pPr algn="l" defTabSz="911225">
                  <a:spcBef>
                    <a:spcPct val="50000"/>
                  </a:spcBef>
                </a:pPr>
                <a:r>
                  <a:rPr lang="en-US"/>
                  <a:t>These have the same selection criteria and layout. </a:t>
                </a:r>
              </a:p>
              <a:p>
                <a:pPr algn="l" defTabSz="911225">
                  <a:spcBef>
                    <a:spcPct val="50000"/>
                  </a:spcBef>
                </a:pPr>
                <a:r>
                  <a:rPr lang="en-US"/>
                  <a:t>The Leadership Roster report includes only leaders.</a:t>
                </a:r>
              </a:p>
            </p:txBody>
          </p:sp>
          <p:sp>
            <p:nvSpPr>
              <p:cNvPr id="20489" name="Line 13"/>
              <p:cNvSpPr>
                <a:spLocks noChangeShapeType="1"/>
              </p:cNvSpPr>
              <p:nvPr/>
            </p:nvSpPr>
            <p:spPr bwMode="auto">
              <a:xfrm>
                <a:off x="4175124" y="4876800"/>
                <a:ext cx="1039813" cy="1588"/>
              </a:xfrm>
              <a:prstGeom prst="line">
                <a:avLst/>
              </a:prstGeom>
              <a:noFill/>
              <a:ln w="38100">
                <a:solidFill>
                  <a:srgbClr val="FF0000"/>
                </a:solidFill>
                <a:round/>
                <a:headEnd/>
                <a:tailEnd type="triangle" w="med" len="med"/>
              </a:ln>
            </p:spPr>
            <p:txBody>
              <a:bodyPr/>
              <a:lstStyle/>
              <a:p>
                <a:endParaRPr lang="en-US"/>
              </a:p>
            </p:txBody>
          </p:sp>
          <p:sp>
            <p:nvSpPr>
              <p:cNvPr id="20490" name="Line 13"/>
              <p:cNvSpPr>
                <a:spLocks noChangeShapeType="1"/>
              </p:cNvSpPr>
              <p:nvPr/>
            </p:nvSpPr>
            <p:spPr bwMode="auto">
              <a:xfrm>
                <a:off x="4175124" y="4448175"/>
                <a:ext cx="1039813" cy="1588"/>
              </a:xfrm>
              <a:prstGeom prst="line">
                <a:avLst/>
              </a:prstGeom>
              <a:noFill/>
              <a:ln w="38100">
                <a:solidFill>
                  <a:srgbClr val="FF0000"/>
                </a:solidFill>
                <a:round/>
                <a:headEnd/>
                <a:tailEnd type="triangle" w="med" len="med"/>
              </a:ln>
            </p:spPr>
            <p:txBody>
              <a:bodyPr/>
              <a:lstStyle/>
              <a:p>
                <a:endParaRPr lang="en-US"/>
              </a:p>
            </p:txBody>
          </p:sp>
        </p:grpSp>
      </p:grpSp>
      <p:pic>
        <p:nvPicPr>
          <p:cNvPr id="20485" name="Picture 11"/>
          <p:cNvPicPr>
            <a:picLocks noChangeAspect="1" noChangeArrowheads="1"/>
          </p:cNvPicPr>
          <p:nvPr/>
        </p:nvPicPr>
        <p:blipFill>
          <a:blip r:embed="rId3" cstate="print"/>
          <a:srcRect/>
          <a:stretch>
            <a:fillRect/>
          </a:stretch>
        </p:blipFill>
        <p:spPr bwMode="auto">
          <a:xfrm>
            <a:off x="617538" y="1371600"/>
            <a:ext cx="5630862" cy="1673225"/>
          </a:xfrm>
          <a:prstGeom prst="rect">
            <a:avLst/>
          </a:prstGeom>
          <a:noFill/>
          <a:ln w="38100" algn="ctr">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574675" y="304800"/>
            <a:ext cx="8001000" cy="609600"/>
          </a:xfrm>
        </p:spPr>
        <p:txBody>
          <a:bodyPr/>
          <a:lstStyle/>
          <a:p>
            <a:pPr defTabSz="911225" eaLnBrk="1" hangingPunct="1"/>
            <a:r>
              <a:rPr lang="en-US" sz="2200" smtClean="0">
                <a:solidFill>
                  <a:srgbClr val="FF0000"/>
                </a:solidFill>
              </a:rPr>
              <a:t>VMIS – Creating Reports – Leadership Roster</a:t>
            </a:r>
          </a:p>
        </p:txBody>
      </p:sp>
      <p:pic>
        <p:nvPicPr>
          <p:cNvPr id="21507" name="Picture 4"/>
          <p:cNvPicPr>
            <a:picLocks noChangeAspect="1" noChangeArrowheads="1"/>
          </p:cNvPicPr>
          <p:nvPr/>
        </p:nvPicPr>
        <p:blipFill>
          <a:blip r:embed="rId3" cstate="print"/>
          <a:srcRect t="12445" r="41333" b="14667"/>
          <a:stretch>
            <a:fillRect/>
          </a:stretch>
        </p:blipFill>
        <p:spPr bwMode="auto">
          <a:xfrm>
            <a:off x="609600" y="1295400"/>
            <a:ext cx="5181600" cy="4829175"/>
          </a:xfrm>
          <a:prstGeom prst="rect">
            <a:avLst/>
          </a:prstGeom>
          <a:noFill/>
          <a:ln w="9525">
            <a:noFill/>
            <a:miter lim="800000"/>
            <a:headEnd/>
            <a:tailEnd/>
          </a:ln>
        </p:spPr>
      </p:pic>
      <p:sp>
        <p:nvSpPr>
          <p:cNvPr id="21508" name="Text Box 6"/>
          <p:cNvSpPr txBox="1">
            <a:spLocks noChangeArrowheads="1"/>
          </p:cNvSpPr>
          <p:nvPr/>
        </p:nvSpPr>
        <p:spPr bwMode="auto">
          <a:xfrm>
            <a:off x="2362200" y="3657600"/>
            <a:ext cx="685800" cy="198438"/>
          </a:xfrm>
          <a:prstGeom prst="rect">
            <a:avLst/>
          </a:prstGeom>
          <a:noFill/>
          <a:ln w="9525">
            <a:noFill/>
            <a:miter lim="800000"/>
            <a:headEnd/>
            <a:tailEnd/>
          </a:ln>
        </p:spPr>
        <p:txBody>
          <a:bodyPr lIns="91432" tIns="45716" rIns="91432" bIns="45716">
            <a:spAutoFit/>
          </a:bodyPr>
          <a:lstStyle/>
          <a:p>
            <a:pPr algn="l" defTabSz="911225">
              <a:spcBef>
                <a:spcPct val="50000"/>
              </a:spcBef>
            </a:pPr>
            <a:r>
              <a:rPr lang="en-US" sz="700">
                <a:solidFill>
                  <a:srgbClr val="FF0000"/>
                </a:solidFill>
              </a:rPr>
              <a:t>ME1</a:t>
            </a:r>
          </a:p>
        </p:txBody>
      </p:sp>
      <p:grpSp>
        <p:nvGrpSpPr>
          <p:cNvPr id="21509" name="Group 14"/>
          <p:cNvGrpSpPr>
            <a:grpSpLocks/>
          </p:cNvGrpSpPr>
          <p:nvPr/>
        </p:nvGrpSpPr>
        <p:grpSpPr bwMode="auto">
          <a:xfrm>
            <a:off x="3048000" y="3095625"/>
            <a:ext cx="5715000" cy="1484313"/>
            <a:chOff x="3048000" y="3095624"/>
            <a:chExt cx="5715000" cy="1485076"/>
          </a:xfrm>
        </p:grpSpPr>
        <p:sp>
          <p:nvSpPr>
            <p:cNvPr id="21513" name="Text Box 5"/>
            <p:cNvSpPr txBox="1">
              <a:spLocks noChangeArrowheads="1"/>
            </p:cNvSpPr>
            <p:nvPr/>
          </p:nvSpPr>
          <p:spPr bwMode="auto">
            <a:xfrm>
              <a:off x="5943600" y="3095624"/>
              <a:ext cx="2819400" cy="1485076"/>
            </a:xfrm>
            <a:prstGeom prst="rect">
              <a:avLst/>
            </a:prstGeom>
            <a:solidFill>
              <a:srgbClr val="FFFFFF"/>
            </a:solidFill>
            <a:ln w="9525">
              <a:solidFill>
                <a:schemeClr val="tx1"/>
              </a:solidFill>
              <a:miter lim="800000"/>
              <a:headEnd/>
              <a:tailEnd/>
            </a:ln>
          </p:spPr>
          <p:txBody>
            <a:bodyPr>
              <a:spAutoFit/>
            </a:bodyPr>
            <a:lstStyle/>
            <a:p>
              <a:pPr algn="l" defTabSz="911225">
                <a:spcBef>
                  <a:spcPct val="50000"/>
                </a:spcBef>
              </a:pPr>
              <a:r>
                <a:rPr lang="en-US" sz="1400" b="1"/>
                <a:t>Leadership roster</a:t>
              </a:r>
              <a:r>
                <a:rPr lang="en-US" sz="1400"/>
                <a:t> can be for a specified supervisor </a:t>
              </a:r>
              <a:r>
                <a:rPr lang="en-US" sz="1400" b="1"/>
                <a:t>OR</a:t>
              </a:r>
              <a:r>
                <a:rPr lang="en-US" sz="1400"/>
                <a:t> for a specified split state.</a:t>
              </a:r>
            </a:p>
            <a:p>
              <a:pPr algn="l" defTabSz="911225">
                <a:spcBef>
                  <a:spcPct val="50000"/>
                </a:spcBef>
              </a:pPr>
              <a:r>
                <a:rPr lang="en-US" sz="1400"/>
                <a:t>Generally the </a:t>
              </a:r>
              <a:r>
                <a:rPr lang="en-US" sz="1400" b="1"/>
                <a:t>Volunteer </a:t>
              </a:r>
              <a:r>
                <a:rPr lang="en-US" sz="1400"/>
                <a:t>or </a:t>
              </a:r>
              <a:r>
                <a:rPr lang="en-US" sz="1400" b="1"/>
                <a:t>Tax Aide Information</a:t>
              </a:r>
              <a:r>
                <a:rPr lang="en-US" sz="1400"/>
                <a:t> choices will be sufficient.</a:t>
              </a:r>
            </a:p>
          </p:txBody>
        </p:sp>
        <p:sp>
          <p:nvSpPr>
            <p:cNvPr id="21514" name="Line 7"/>
            <p:cNvSpPr>
              <a:spLocks noChangeShapeType="1"/>
            </p:cNvSpPr>
            <p:nvPr/>
          </p:nvSpPr>
          <p:spPr bwMode="auto">
            <a:xfrm flipH="1">
              <a:off x="3048000" y="3400425"/>
              <a:ext cx="2895600" cy="257175"/>
            </a:xfrm>
            <a:prstGeom prst="line">
              <a:avLst/>
            </a:prstGeom>
            <a:noFill/>
            <a:ln w="38100">
              <a:solidFill>
                <a:srgbClr val="FF0000"/>
              </a:solidFill>
              <a:round/>
              <a:headEnd/>
              <a:tailEnd type="triangle" w="med" len="med"/>
            </a:ln>
          </p:spPr>
          <p:txBody>
            <a:bodyPr/>
            <a:lstStyle/>
            <a:p>
              <a:endParaRPr lang="en-US"/>
            </a:p>
          </p:txBody>
        </p:sp>
      </p:grpSp>
      <p:grpSp>
        <p:nvGrpSpPr>
          <p:cNvPr id="3" name="Group 13"/>
          <p:cNvGrpSpPr>
            <a:grpSpLocks/>
          </p:cNvGrpSpPr>
          <p:nvPr/>
        </p:nvGrpSpPr>
        <p:grpSpPr bwMode="auto">
          <a:xfrm>
            <a:off x="4038600" y="1006475"/>
            <a:ext cx="4724400" cy="1803400"/>
            <a:chOff x="4038600" y="1006475"/>
            <a:chExt cx="4724400" cy="1803184"/>
          </a:xfrm>
        </p:grpSpPr>
        <p:sp>
          <p:nvSpPr>
            <p:cNvPr id="21511" name="Line 8"/>
            <p:cNvSpPr>
              <a:spLocks noChangeShapeType="1"/>
            </p:cNvSpPr>
            <p:nvPr/>
          </p:nvSpPr>
          <p:spPr bwMode="auto">
            <a:xfrm flipH="1">
              <a:off x="4038600" y="1514475"/>
              <a:ext cx="1936230" cy="295275"/>
            </a:xfrm>
            <a:prstGeom prst="line">
              <a:avLst/>
            </a:prstGeom>
            <a:noFill/>
            <a:ln w="38100">
              <a:solidFill>
                <a:srgbClr val="FF0000"/>
              </a:solidFill>
              <a:round/>
              <a:headEnd/>
              <a:tailEnd type="triangle" w="med" len="med"/>
            </a:ln>
          </p:spPr>
          <p:txBody>
            <a:bodyPr/>
            <a:lstStyle/>
            <a:p>
              <a:endParaRPr lang="en-US"/>
            </a:p>
          </p:txBody>
        </p:sp>
        <p:sp>
          <p:nvSpPr>
            <p:cNvPr id="21512" name="Text Box 9"/>
            <p:cNvSpPr txBox="1">
              <a:spLocks noChangeArrowheads="1"/>
            </p:cNvSpPr>
            <p:nvPr/>
          </p:nvSpPr>
          <p:spPr bwMode="auto">
            <a:xfrm>
              <a:off x="5975350" y="1006475"/>
              <a:ext cx="2787650" cy="1803184"/>
            </a:xfrm>
            <a:prstGeom prst="rect">
              <a:avLst/>
            </a:prstGeom>
            <a:solidFill>
              <a:schemeClr val="bg1"/>
            </a:solidFill>
            <a:ln w="9525">
              <a:solidFill>
                <a:schemeClr val="tx1"/>
              </a:solidFill>
              <a:miter lim="800000"/>
              <a:headEnd/>
              <a:tailEnd/>
            </a:ln>
          </p:spPr>
          <p:txBody>
            <a:bodyPr>
              <a:spAutoFit/>
            </a:bodyPr>
            <a:lstStyle/>
            <a:p>
              <a:pPr algn="l" defTabSz="911225">
                <a:spcBef>
                  <a:spcPct val="50000"/>
                </a:spcBef>
              </a:pPr>
              <a:r>
                <a:rPr lang="en-US" sz="1400"/>
                <a:t>When executed the report will appear in the </a:t>
              </a:r>
              <a:r>
                <a:rPr lang="en-US" sz="1400" b="1"/>
                <a:t>My Report Docs</a:t>
              </a:r>
              <a:r>
                <a:rPr lang="en-US" sz="1400"/>
                <a:t> section with an Email to announce its arrival. Don’t open the email. Go directly to </a:t>
              </a:r>
              <a:r>
                <a:rPr lang="en-US" sz="1400" b="1"/>
                <a:t>My Report Docs</a:t>
              </a:r>
              <a:r>
                <a:rPr lang="en-US" sz="1400"/>
                <a:t>. Reports are in PDF and/or Excel formats.</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1+#ppt_w/2"/>
                                          </p:val>
                                        </p:tav>
                                        <p:tav tm="100000">
                                          <p:val>
                                            <p:strVal val="#ppt_x"/>
                                          </p:val>
                                        </p:tav>
                                      </p:tavLst>
                                    </p:anim>
                                    <p:anim calcmode="lin" valueType="num">
                                      <p:cBhvr additive="base">
                                        <p:cTn id="8" dur="2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sng" algn="ctr">
          <a:solidFill>
            <a:srgbClr val="FF0000"/>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cs typeface="Arial" charset="0"/>
          </a:defRPr>
        </a:defPPr>
      </a:lstStyle>
    </a:spDef>
    <a:lnDef>
      <a:spPr bwMode="auto">
        <a:xfrm>
          <a:off x="0" y="0"/>
          <a:ext cx="1" cy="1"/>
        </a:xfrm>
        <a:custGeom>
          <a:avLst/>
          <a:gdLst/>
          <a:ahLst/>
          <a:cxnLst/>
          <a:rect l="0" t="0" r="0" b="0"/>
          <a:pathLst/>
        </a:custGeom>
        <a:solidFill>
          <a:schemeClr val="accent1"/>
        </a:solidFill>
        <a:ln w="38100" cap="flat" cmpd="sng" algn="ctr">
          <a:solidFill>
            <a:srgbClr val="FF0000"/>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cs typeface="Arial" charset="0"/>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Profile</Template>
  <TotalTime>2446</TotalTime>
  <Words>2194</Words>
  <Application>Microsoft Office PowerPoint</Application>
  <PresentationFormat>On-screen Show (4:3)</PresentationFormat>
  <Paragraphs>284</Paragraphs>
  <Slides>37</Slides>
  <Notes>37</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Verdana</vt:lpstr>
      <vt:lpstr>Arial</vt:lpstr>
      <vt:lpstr>Wingdings</vt:lpstr>
      <vt:lpstr>Times New Roman</vt:lpstr>
      <vt:lpstr>Comic Sans MS</vt:lpstr>
      <vt:lpstr>StarSymbol</vt:lpstr>
      <vt:lpstr>Profile</vt:lpstr>
      <vt:lpstr>VMIS – to make life easy</vt:lpstr>
      <vt:lpstr>VMIS – View Volunteer Information</vt:lpstr>
      <vt:lpstr>VMIS – View Volunteer Information</vt:lpstr>
      <vt:lpstr>VMIS – View Volunteer Information</vt:lpstr>
      <vt:lpstr>VMIS – View Site Information</vt:lpstr>
      <vt:lpstr>VMIS – View Site Information</vt:lpstr>
      <vt:lpstr>VMIS – View Site Information</vt:lpstr>
      <vt:lpstr>VMIS – Creating Reports</vt:lpstr>
      <vt:lpstr>VMIS – Creating Reports – Leadership Roster</vt:lpstr>
      <vt:lpstr>VMIS – Creating Reports</vt:lpstr>
      <vt:lpstr>VMIS – Viewing Reports</vt:lpstr>
      <vt:lpstr>VMIS – The Report Directory - PDF and Excel Outputs</vt:lpstr>
      <vt:lpstr>VMIS – Report Formats</vt:lpstr>
      <vt:lpstr>VMIS – Report Formats</vt:lpstr>
      <vt:lpstr>VMIS – Creating Reports PDF File Output – Leadership Roster Example</vt:lpstr>
      <vt:lpstr>VMIS – Creating Reports – PDF Output by selecting Download</vt:lpstr>
      <vt:lpstr>VMIS – Creating Reports – PDF Report</vt:lpstr>
      <vt:lpstr>VMIS – Creating Reports – Excel Output</vt:lpstr>
      <vt:lpstr>VMIS – Creating Reports – Excel Output</vt:lpstr>
      <vt:lpstr>VMIS – Creating Reports</vt:lpstr>
      <vt:lpstr>VMIS – to make life easy</vt:lpstr>
      <vt:lpstr>VMIS – Creating Reports – Volunteer Ad Hoc Report</vt:lpstr>
      <vt:lpstr>VMIS – Creating Reports – Volunteer Ad Hoc Report</vt:lpstr>
      <vt:lpstr>VMIS – Creating Reports – Volunteer Ad Hoc Report</vt:lpstr>
      <vt:lpstr>VMIS – Creating Reports – Sites With Coordinators</vt:lpstr>
      <vt:lpstr>VMIS – Creating Reports – Sites With Coordinators</vt:lpstr>
      <vt:lpstr>VMIS – Creating Reports – Sites With Coordinators</vt:lpstr>
      <vt:lpstr>VMIS – How to convert PDF to Excel for Site Data</vt:lpstr>
      <vt:lpstr>VMIS – Creating Site Reports – in Excel</vt:lpstr>
      <vt:lpstr>VMIS – Creating Site Reports – in Excel</vt:lpstr>
      <vt:lpstr>VMIS – Creating Reports – Sites With Coordinators</vt:lpstr>
      <vt:lpstr>VMIS – Creating Reports – Sites Without Coordinators</vt:lpstr>
      <vt:lpstr>VMIS – Creating Reports – Sites Without Coordinators</vt:lpstr>
      <vt:lpstr>VMIS – Creating Reports – Sites Without Coordinators</vt:lpstr>
      <vt:lpstr>VMIS – Creating Reports – Site Dump</vt:lpstr>
      <vt:lpstr>VMIS – Creating Reports – Site Dump</vt:lpstr>
      <vt:lpstr>VMIS – Deleting Reports</vt:lpstr>
    </vt:vector>
  </TitlesOfParts>
  <Company>AARP Tax-Aide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Jo Eldredege</dc:creator>
  <cp:lastModifiedBy>tnoonan</cp:lastModifiedBy>
  <cp:revision>204</cp:revision>
  <dcterms:created xsi:type="dcterms:W3CDTF">2008-05-13T06:44:20Z</dcterms:created>
  <dcterms:modified xsi:type="dcterms:W3CDTF">2011-09-01T20:12:35Z</dcterms:modified>
</cp:coreProperties>
</file>